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256" r:id="rId3"/>
    <p:sldId id="257" r:id="rId4"/>
    <p:sldId id="347" r:id="rId5"/>
    <p:sldId id="258" r:id="rId6"/>
    <p:sldId id="346" r:id="rId7"/>
    <p:sldId id="263" r:id="rId8"/>
    <p:sldId id="260" r:id="rId9"/>
    <p:sldId id="262" r:id="rId10"/>
    <p:sldId id="348" r:id="rId11"/>
    <p:sldId id="340" r:id="rId12"/>
    <p:sldId id="341" r:id="rId13"/>
    <p:sldId id="343" r:id="rId14"/>
    <p:sldId id="344" r:id="rId15"/>
    <p:sldId id="345" r:id="rId16"/>
    <p:sldId id="314" r:id="rId17"/>
    <p:sldId id="283" r:id="rId18"/>
    <p:sldId id="284" r:id="rId19"/>
    <p:sldId id="349" r:id="rId20"/>
    <p:sldId id="321" r:id="rId21"/>
    <p:sldId id="322" r:id="rId22"/>
    <p:sldId id="337" r:id="rId23"/>
    <p:sldId id="338" r:id="rId24"/>
    <p:sldId id="339" r:id="rId25"/>
    <p:sldId id="328" r:id="rId26"/>
    <p:sldId id="315" r:id="rId27"/>
    <p:sldId id="287" r:id="rId28"/>
    <p:sldId id="330" r:id="rId29"/>
    <p:sldId id="312" r:id="rId30"/>
    <p:sldId id="293" r:id="rId31"/>
    <p:sldId id="294" r:id="rId32"/>
    <p:sldId id="295" r:id="rId33"/>
    <p:sldId id="296" r:id="rId34"/>
    <p:sldId id="298" r:id="rId35"/>
    <p:sldId id="306" r:id="rId36"/>
    <p:sldId id="305" r:id="rId37"/>
    <p:sldId id="325" r:id="rId38"/>
    <p:sldId id="303" r:id="rId39"/>
    <p:sldId id="332" r:id="rId40"/>
    <p:sldId id="333" r:id="rId41"/>
    <p:sldId id="334" r:id="rId42"/>
    <p:sldId id="335" r:id="rId43"/>
    <p:sldId id="350" r:id="rId44"/>
    <p:sldId id="331" r:id="rId45"/>
    <p:sldId id="329" r:id="rId46"/>
    <p:sldId id="289" r:id="rId47"/>
    <p:sldId id="275" r:id="rId48"/>
    <p:sldId id="278" r:id="rId49"/>
    <p:sldId id="323" r:id="rId50"/>
    <p:sldId id="324" r:id="rId51"/>
    <p:sldId id="316" r:id="rId52"/>
    <p:sldId id="307" r:id="rId53"/>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80" d="100"/>
          <a:sy n="80" d="100"/>
        </p:scale>
        <p:origin x="-126" y="4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gfonseca003\Documents\CONSULTING\Pentesting\Customers\PEN-DVL\IOSCO%20Cyber-Recilencia\verificaci&#243;n%20cumplimiento%20marco%20de%20resiliencia%20cibernetica%20-%20Decev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Seguridad%20de%20la%20Informaci&#243;n\PSW%20OCTUBRE\CONTRASE&#209;AS%20%20INSEGURAS%20DECEVAL%202014.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Documentos\Ffonseca\Escritorio\CONTRASE&#209;AS%20%20NO%20SEGURA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Documentos\Ffonseca\Escritorio\CONTRASE&#209;AS%20%20NO%20SEGURA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Documentos\Ffonseca\Escritorio\CONTRASE&#209;AS%20%20NO%20SEGURA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Documentos\Ffonseca\Escritorio\CONTRASE&#209;AS%20%20NO%20SEGURA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D:\Documentos\Ffonseca\Escritorio\CONTRASE&#209;AS%20%20NO%20SEGURA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D:\Documentos\Ffonseca\Escritorio\CONTRASE&#209;AS%20%20NO%20SEGURA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20775976516983"/>
          <c:y val="7.163809464743072E-2"/>
          <c:w val="0.53746206398127228"/>
          <c:h val="0.87658038735027888"/>
        </c:manualLayout>
      </c:layout>
      <c:radarChart>
        <c:radarStyle val="marker"/>
        <c:varyColors val="0"/>
        <c:ser>
          <c:idx val="0"/>
          <c:order val="0"/>
          <c:tx>
            <c:v>Fulfillment Deceval</c:v>
          </c:tx>
          <c:spPr>
            <a:ln w="34925" cap="rnd">
              <a:solidFill>
                <a:srgbClr val="0070C0"/>
              </a:solidFill>
              <a:round/>
            </a:ln>
            <a:effectLst>
              <a:outerShdw blurRad="57150" dist="19050" dir="5400000" algn="ctr" rotWithShape="0">
                <a:srgbClr val="000000">
                  <a:alpha val="63000"/>
                </a:srgbClr>
              </a:outerShdw>
            </a:effectLst>
          </c:spPr>
          <c:marker>
            <c:symbol val="none"/>
          </c:marker>
          <c:cat>
            <c:strRef>
              <c:f>'[verificación cumplimiento marco de resiliencia cibernetica - Deceval.xlsx]Grafico de resultados'!$A$24:$A$31</c:f>
              <c:strCache>
                <c:ptCount val="8"/>
                <c:pt idx="0">
                  <c:v>Governance</c:v>
                </c:pt>
                <c:pt idx="1">
                  <c:v>Identification</c:v>
                </c:pt>
                <c:pt idx="2">
                  <c:v>Protection</c:v>
                </c:pt>
                <c:pt idx="3">
                  <c:v>Detection</c:v>
                </c:pt>
                <c:pt idx="4">
                  <c:v>Response and recovery</c:v>
                </c:pt>
                <c:pt idx="5">
                  <c:v>Testing</c:v>
                </c:pt>
                <c:pt idx="6">
                  <c:v>Situational Awareness</c:v>
                </c:pt>
                <c:pt idx="7">
                  <c:v>Learning and Evolution</c:v>
                </c:pt>
              </c:strCache>
            </c:strRef>
          </c:cat>
          <c:val>
            <c:numRef>
              <c:f>'[verificación cumplimiento marco de resiliencia cibernetica - Deceval.xlsx]Grafico de resultados'!$B$24:$B$31</c:f>
              <c:numCache>
                <c:formatCode>General</c:formatCode>
                <c:ptCount val="8"/>
                <c:pt idx="0">
                  <c:v>5</c:v>
                </c:pt>
                <c:pt idx="1">
                  <c:v>5</c:v>
                </c:pt>
                <c:pt idx="2">
                  <c:v>5</c:v>
                </c:pt>
                <c:pt idx="3">
                  <c:v>5</c:v>
                </c:pt>
                <c:pt idx="4">
                  <c:v>4.7</c:v>
                </c:pt>
                <c:pt idx="5">
                  <c:v>5</c:v>
                </c:pt>
                <c:pt idx="6">
                  <c:v>4.5</c:v>
                </c:pt>
                <c:pt idx="7">
                  <c:v>5</c:v>
                </c:pt>
              </c:numCache>
            </c:numRef>
          </c:val>
        </c:ser>
        <c:ser>
          <c:idx val="1"/>
          <c:order val="1"/>
          <c:tx>
            <c:v>Highest Rating</c:v>
          </c:tx>
          <c:spPr>
            <a:ln w="34925" cap="rnd">
              <a:solidFill>
                <a:srgbClr val="DC6900"/>
              </a:solidFill>
              <a:round/>
            </a:ln>
            <a:effectLst>
              <a:outerShdw blurRad="57150" dist="19050" dir="5400000" algn="ctr" rotWithShape="0">
                <a:srgbClr val="000000">
                  <a:alpha val="63000"/>
                </a:srgbClr>
              </a:outerShdw>
            </a:effectLst>
          </c:spPr>
          <c:marker>
            <c:symbol val="none"/>
          </c:marker>
          <c:cat>
            <c:strRef>
              <c:f>'[verificación cumplimiento marco de resiliencia cibernetica - Deceval.xlsx]Grafico de resultados'!$A$24:$A$31</c:f>
              <c:strCache>
                <c:ptCount val="8"/>
                <c:pt idx="0">
                  <c:v>Governance</c:v>
                </c:pt>
                <c:pt idx="1">
                  <c:v>Identification</c:v>
                </c:pt>
                <c:pt idx="2">
                  <c:v>Protection</c:v>
                </c:pt>
                <c:pt idx="3">
                  <c:v>Detection</c:v>
                </c:pt>
                <c:pt idx="4">
                  <c:v>Response and recovery</c:v>
                </c:pt>
                <c:pt idx="5">
                  <c:v>Testing</c:v>
                </c:pt>
                <c:pt idx="6">
                  <c:v>Situational Awareness</c:v>
                </c:pt>
                <c:pt idx="7">
                  <c:v>Learning and Evolution</c:v>
                </c:pt>
              </c:strCache>
            </c:strRef>
          </c:cat>
          <c:val>
            <c:numRef>
              <c:f>'[verificación cumplimiento marco de resiliencia cibernetica - Deceval.xlsx]Grafico de resultados'!$C$24:$C$31</c:f>
              <c:numCache>
                <c:formatCode>General</c:formatCode>
                <c:ptCount val="8"/>
                <c:pt idx="0">
                  <c:v>5</c:v>
                </c:pt>
                <c:pt idx="1">
                  <c:v>5</c:v>
                </c:pt>
                <c:pt idx="2">
                  <c:v>5</c:v>
                </c:pt>
                <c:pt idx="3">
                  <c:v>5</c:v>
                </c:pt>
                <c:pt idx="4">
                  <c:v>5</c:v>
                </c:pt>
                <c:pt idx="5">
                  <c:v>5</c:v>
                </c:pt>
                <c:pt idx="6">
                  <c:v>5</c:v>
                </c:pt>
                <c:pt idx="7">
                  <c:v>5</c:v>
                </c:pt>
              </c:numCache>
            </c:numRef>
          </c:val>
        </c:ser>
        <c:ser>
          <c:idx val="2"/>
          <c:order val="2"/>
          <c:tx>
            <c:v>Minimun Rating</c:v>
          </c:tx>
          <c:spPr>
            <a:ln w="34925" cap="rnd">
              <a:solidFill>
                <a:srgbClr val="968C6D"/>
              </a:solidFill>
              <a:round/>
            </a:ln>
            <a:effectLst>
              <a:outerShdw blurRad="57150" dist="19050" dir="5400000" algn="ctr" rotWithShape="0">
                <a:srgbClr val="000000">
                  <a:alpha val="63000"/>
                </a:srgbClr>
              </a:outerShdw>
            </a:effectLst>
          </c:spPr>
          <c:marker>
            <c:symbol val="none"/>
          </c:marker>
          <c:cat>
            <c:strRef>
              <c:f>'[verificación cumplimiento marco de resiliencia cibernetica - Deceval.xlsx]Grafico de resultados'!$A$24:$A$31</c:f>
              <c:strCache>
                <c:ptCount val="8"/>
                <c:pt idx="0">
                  <c:v>Governance</c:v>
                </c:pt>
                <c:pt idx="1">
                  <c:v>Identification</c:v>
                </c:pt>
                <c:pt idx="2">
                  <c:v>Protection</c:v>
                </c:pt>
                <c:pt idx="3">
                  <c:v>Detection</c:v>
                </c:pt>
                <c:pt idx="4">
                  <c:v>Response and recovery</c:v>
                </c:pt>
                <c:pt idx="5">
                  <c:v>Testing</c:v>
                </c:pt>
                <c:pt idx="6">
                  <c:v>Situational Awareness</c:v>
                </c:pt>
                <c:pt idx="7">
                  <c:v>Learning and Evolution</c:v>
                </c:pt>
              </c:strCache>
            </c:strRef>
          </c:cat>
          <c:val>
            <c:numRef>
              <c:f>'[verificación cumplimiento marco de resiliencia cibernetica - Deceval.xlsx]Grafico de resultados'!$D$24:$D$31</c:f>
              <c:numCache>
                <c:formatCode>General</c:formatCode>
                <c:ptCount val="8"/>
                <c:pt idx="0">
                  <c:v>0</c:v>
                </c:pt>
                <c:pt idx="1">
                  <c:v>0</c:v>
                </c:pt>
                <c:pt idx="2">
                  <c:v>0</c:v>
                </c:pt>
                <c:pt idx="3">
                  <c:v>0</c:v>
                </c:pt>
                <c:pt idx="4">
                  <c:v>0</c:v>
                </c:pt>
                <c:pt idx="5">
                  <c:v>0</c:v>
                </c:pt>
                <c:pt idx="6">
                  <c:v>0</c:v>
                </c:pt>
                <c:pt idx="7">
                  <c:v>0</c:v>
                </c:pt>
              </c:numCache>
            </c:numRef>
          </c:val>
        </c:ser>
        <c:dLbls>
          <c:showLegendKey val="0"/>
          <c:showVal val="0"/>
          <c:showCatName val="0"/>
          <c:showSerName val="0"/>
          <c:showPercent val="0"/>
          <c:showBubbleSize val="0"/>
        </c:dLbls>
        <c:axId val="173190144"/>
        <c:axId val="191218432"/>
      </c:radarChart>
      <c:catAx>
        <c:axId val="173190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91218432"/>
        <c:crosses val="autoZero"/>
        <c:auto val="1"/>
        <c:lblAlgn val="ctr"/>
        <c:lblOffset val="100"/>
        <c:noMultiLvlLbl val="0"/>
      </c:catAx>
      <c:valAx>
        <c:axId val="191218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73190144"/>
        <c:crosses val="autoZero"/>
        <c:crossBetween val="between"/>
      </c:valAx>
      <c:spPr>
        <a:noFill/>
        <a:ln>
          <a:noFill/>
        </a:ln>
        <a:effectLst/>
      </c:spPr>
    </c:plotArea>
    <c:legend>
      <c:legendPos val="t"/>
      <c:layout>
        <c:manualLayout>
          <c:xMode val="edge"/>
          <c:yMode val="edge"/>
          <c:x val="0.66472742365007997"/>
          <c:y val="0.85106371795929714"/>
          <c:w val="0.33357429306114544"/>
          <c:h val="0.1466817581449570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3"/>
    </mc:Choice>
    <mc:Fallback>
      <c:style val="3"/>
    </mc:Fallback>
  </mc:AlternateContent>
  <c:chart>
    <c:title>
      <c:layout/>
      <c:overlay val="0"/>
    </c:title>
    <c:autoTitleDeleted val="0"/>
    <c:plotArea>
      <c:layout>
        <c:manualLayout>
          <c:layoutTarget val="inner"/>
          <c:xMode val="edge"/>
          <c:yMode val="edge"/>
          <c:x val="5.078617807897888E-2"/>
          <c:y val="0.15561716868978548"/>
          <c:w val="0.88688393800347165"/>
          <c:h val="0.56937033843562102"/>
        </c:manualLayout>
      </c:layout>
      <c:lineChart>
        <c:grouping val="standard"/>
        <c:varyColors val="0"/>
        <c:ser>
          <c:idx val="0"/>
          <c:order val="0"/>
          <c:tx>
            <c:strRef>
              <c:f>'Tendencia psw'!$A$14</c:f>
              <c:strCache>
                <c:ptCount val="1"/>
                <c:pt idx="0">
                  <c:v>Total Deceval</c:v>
                </c:pt>
              </c:strCache>
            </c:strRef>
          </c:tx>
          <c:spPr>
            <a:ln>
              <a:solidFill>
                <a:srgbClr val="C00000"/>
              </a:solidFill>
            </a:ln>
          </c:spPr>
          <c:marker>
            <c:symbol val="none"/>
          </c:marker>
          <c:cat>
            <c:strRef>
              <c:f>'Tendencia psw'!$B$2:$L$2</c:f>
              <c:strCache>
                <c:ptCount val="11"/>
                <c:pt idx="0">
                  <c:v>Febrero</c:v>
                </c:pt>
                <c:pt idx="1">
                  <c:v>Marzo</c:v>
                </c:pt>
                <c:pt idx="2">
                  <c:v>Abril</c:v>
                </c:pt>
                <c:pt idx="3">
                  <c:v>Mayo</c:v>
                </c:pt>
                <c:pt idx="4">
                  <c:v>Junio</c:v>
                </c:pt>
                <c:pt idx="5">
                  <c:v>Julio</c:v>
                </c:pt>
                <c:pt idx="6">
                  <c:v>Agosto</c:v>
                </c:pt>
                <c:pt idx="7">
                  <c:v>Septiembre</c:v>
                </c:pt>
                <c:pt idx="8">
                  <c:v>Octubre</c:v>
                </c:pt>
                <c:pt idx="9">
                  <c:v>Noviembre</c:v>
                </c:pt>
                <c:pt idx="10">
                  <c:v>Diciembre</c:v>
                </c:pt>
              </c:strCache>
            </c:strRef>
          </c:cat>
          <c:val>
            <c:numRef>
              <c:f>'Tendencia psw'!$B$14:$L$14</c:f>
              <c:numCache>
                <c:formatCode>General</c:formatCode>
                <c:ptCount val="11"/>
                <c:pt idx="0">
                  <c:v>66</c:v>
                </c:pt>
                <c:pt idx="1">
                  <c:v>39</c:v>
                </c:pt>
                <c:pt idx="2">
                  <c:v>26</c:v>
                </c:pt>
                <c:pt idx="3">
                  <c:v>21</c:v>
                </c:pt>
                <c:pt idx="4">
                  <c:v>17</c:v>
                </c:pt>
                <c:pt idx="5">
                  <c:v>13</c:v>
                </c:pt>
                <c:pt idx="6">
                  <c:v>14</c:v>
                </c:pt>
                <c:pt idx="7">
                  <c:v>13</c:v>
                </c:pt>
                <c:pt idx="8">
                  <c:v>11</c:v>
                </c:pt>
                <c:pt idx="9">
                  <c:v>5</c:v>
                </c:pt>
                <c:pt idx="10">
                  <c:v>7</c:v>
                </c:pt>
              </c:numCache>
            </c:numRef>
          </c:val>
          <c:smooth val="0"/>
        </c:ser>
        <c:dLbls>
          <c:showLegendKey val="0"/>
          <c:showVal val="1"/>
          <c:showCatName val="0"/>
          <c:showSerName val="0"/>
          <c:showPercent val="0"/>
          <c:showBubbleSize val="0"/>
        </c:dLbls>
        <c:marker val="1"/>
        <c:smooth val="0"/>
        <c:axId val="172404736"/>
        <c:axId val="172406272"/>
      </c:lineChart>
      <c:catAx>
        <c:axId val="172404736"/>
        <c:scaling>
          <c:orientation val="minMax"/>
        </c:scaling>
        <c:delete val="1"/>
        <c:axPos val="b"/>
        <c:majorTickMark val="none"/>
        <c:minorTickMark val="none"/>
        <c:tickLblPos val="nextTo"/>
        <c:crossAx val="172406272"/>
        <c:crosses val="autoZero"/>
        <c:auto val="1"/>
        <c:lblAlgn val="ctr"/>
        <c:lblOffset val="100"/>
        <c:noMultiLvlLbl val="0"/>
      </c:catAx>
      <c:valAx>
        <c:axId val="172406272"/>
        <c:scaling>
          <c:orientation val="minMax"/>
        </c:scaling>
        <c:delete val="0"/>
        <c:axPos val="l"/>
        <c:majorGridlines/>
        <c:numFmt formatCode="General" sourceLinked="1"/>
        <c:majorTickMark val="none"/>
        <c:minorTickMark val="none"/>
        <c:tickLblPos val="nextTo"/>
        <c:crossAx val="172404736"/>
        <c:crosses val="autoZero"/>
        <c:crossBetween val="between"/>
      </c:valAx>
    </c:plotArea>
    <c:legend>
      <c:legendPos val="r"/>
      <c:layout>
        <c:manualLayout>
          <c:xMode val="edge"/>
          <c:yMode val="edge"/>
          <c:x val="0.6269110120618766"/>
          <c:y val="0.15577456979247209"/>
          <c:w val="0.21931469683502186"/>
          <c:h val="0.25419997287127227"/>
        </c:manualLayout>
      </c:layout>
      <c:overlay val="0"/>
      <c:spPr>
        <a:noFill/>
      </c:spPr>
      <c:txPr>
        <a:bodyPr/>
        <a:lstStyle/>
        <a:p>
          <a:pPr>
            <a:defRPr sz="1600"/>
          </a:pPr>
          <a:endParaRPr lang="es-CO"/>
        </a:p>
      </c:txPr>
    </c:legend>
    <c:plotVisOnly val="1"/>
    <c:dispBlanksAs val="gap"/>
    <c:showDLblsOverMax val="0"/>
  </c:chart>
  <c:txPr>
    <a:bodyPr/>
    <a:lstStyle/>
    <a:p>
      <a:pPr>
        <a:defRPr sz="1200" baseline="0"/>
      </a:pPr>
      <a:endParaRPr lang="es-CO"/>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a:lstStyle/>
          <a:p>
            <a:pPr>
              <a:defRPr lang="es-CO" sz="1400"/>
            </a:pPr>
            <a:r>
              <a:rPr lang="en-US" sz="1400"/>
              <a:t>Vicepresidencia 5</a:t>
            </a:r>
          </a:p>
        </c:rich>
      </c:tx>
      <c:layout/>
      <c:overlay val="0"/>
    </c:title>
    <c:autoTitleDeleted val="0"/>
    <c:plotArea>
      <c:layout/>
      <c:lineChart>
        <c:grouping val="standard"/>
        <c:varyColors val="0"/>
        <c:ser>
          <c:idx val="0"/>
          <c:order val="0"/>
          <c:tx>
            <c:strRef>
              <c:f>'Tendencia psw'!$A$6</c:f>
              <c:strCache>
                <c:ptCount val="1"/>
                <c:pt idx="0">
                  <c:v>Vicepresidencia Comercial</c:v>
                </c:pt>
              </c:strCache>
            </c:strRef>
          </c:tx>
          <c:marker>
            <c:symbol val="none"/>
          </c:marker>
          <c:cat>
            <c:strRef>
              <c:f>'Tendencia psw'!$B$2:$M$2</c:f>
              <c:strCache>
                <c:ptCount val="12"/>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strCache>
            </c:strRef>
          </c:cat>
          <c:val>
            <c:numRef>
              <c:f>'Tendencia psw'!$B$6:$M$6</c:f>
              <c:numCache>
                <c:formatCode>General</c:formatCode>
                <c:ptCount val="12"/>
                <c:pt idx="0">
                  <c:v>1</c:v>
                </c:pt>
                <c:pt idx="1">
                  <c:v>9</c:v>
                </c:pt>
                <c:pt idx="2">
                  <c:v>8</c:v>
                </c:pt>
                <c:pt idx="3">
                  <c:v>1</c:v>
                </c:pt>
                <c:pt idx="4">
                  <c:v>1</c:v>
                </c:pt>
                <c:pt idx="5">
                  <c:v>0</c:v>
                </c:pt>
                <c:pt idx="6">
                  <c:v>0</c:v>
                </c:pt>
                <c:pt idx="7">
                  <c:v>1</c:v>
                </c:pt>
                <c:pt idx="8">
                  <c:v>0</c:v>
                </c:pt>
                <c:pt idx="9">
                  <c:v>1</c:v>
                </c:pt>
                <c:pt idx="10">
                  <c:v>0</c:v>
                </c:pt>
                <c:pt idx="11">
                  <c:v>0</c:v>
                </c:pt>
              </c:numCache>
            </c:numRef>
          </c:val>
          <c:smooth val="0"/>
        </c:ser>
        <c:dLbls>
          <c:showLegendKey val="0"/>
          <c:showVal val="1"/>
          <c:showCatName val="0"/>
          <c:showSerName val="0"/>
          <c:showPercent val="0"/>
          <c:showBubbleSize val="0"/>
        </c:dLbls>
        <c:marker val="1"/>
        <c:smooth val="0"/>
        <c:axId val="191180160"/>
        <c:axId val="192320640"/>
      </c:lineChart>
      <c:catAx>
        <c:axId val="191180160"/>
        <c:scaling>
          <c:orientation val="minMax"/>
        </c:scaling>
        <c:delete val="0"/>
        <c:axPos val="b"/>
        <c:majorTickMark val="none"/>
        <c:minorTickMark val="none"/>
        <c:tickLblPos val="nextTo"/>
        <c:txPr>
          <a:bodyPr/>
          <a:lstStyle/>
          <a:p>
            <a:pPr>
              <a:defRPr lang="es-CO"/>
            </a:pPr>
            <a:endParaRPr lang="es-CO"/>
          </a:p>
        </c:txPr>
        <c:crossAx val="192320640"/>
        <c:crosses val="autoZero"/>
        <c:auto val="1"/>
        <c:lblAlgn val="ctr"/>
        <c:lblOffset val="100"/>
        <c:noMultiLvlLbl val="0"/>
      </c:catAx>
      <c:valAx>
        <c:axId val="192320640"/>
        <c:scaling>
          <c:orientation val="minMax"/>
        </c:scaling>
        <c:delete val="0"/>
        <c:axPos val="l"/>
        <c:majorGridlines/>
        <c:numFmt formatCode="General" sourceLinked="1"/>
        <c:majorTickMark val="none"/>
        <c:minorTickMark val="none"/>
        <c:tickLblPos val="nextTo"/>
        <c:txPr>
          <a:bodyPr/>
          <a:lstStyle/>
          <a:p>
            <a:pPr>
              <a:defRPr lang="es-CO"/>
            </a:pPr>
            <a:endParaRPr lang="es-CO"/>
          </a:p>
        </c:txPr>
        <c:crossAx val="191180160"/>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lang="es-CO" sz="1400"/>
            </a:pPr>
            <a:r>
              <a:rPr lang="en-US" sz="1400"/>
              <a:t>Vicepresidencia 6</a:t>
            </a:r>
          </a:p>
        </c:rich>
      </c:tx>
      <c:layout/>
      <c:overlay val="0"/>
    </c:title>
    <c:autoTitleDeleted val="0"/>
    <c:plotArea>
      <c:layout/>
      <c:lineChart>
        <c:grouping val="standard"/>
        <c:varyColors val="0"/>
        <c:ser>
          <c:idx val="0"/>
          <c:order val="0"/>
          <c:tx>
            <c:strRef>
              <c:f>'Tendencia psw'!$A$7</c:f>
              <c:strCache>
                <c:ptCount val="1"/>
                <c:pt idx="0">
                  <c:v>Vicepresidencia Financiera y Administrativa</c:v>
                </c:pt>
              </c:strCache>
            </c:strRef>
          </c:tx>
          <c:marker>
            <c:symbol val="none"/>
          </c:marker>
          <c:cat>
            <c:strRef>
              <c:f>'Tendencia psw'!$B$2:$M$2</c:f>
              <c:strCache>
                <c:ptCount val="12"/>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strCache>
            </c:strRef>
          </c:cat>
          <c:val>
            <c:numRef>
              <c:f>'Tendencia psw'!$B$7:$M$7</c:f>
              <c:numCache>
                <c:formatCode>General</c:formatCode>
                <c:ptCount val="12"/>
                <c:pt idx="0">
                  <c:v>8</c:v>
                </c:pt>
                <c:pt idx="1">
                  <c:v>10</c:v>
                </c:pt>
                <c:pt idx="2">
                  <c:v>7</c:v>
                </c:pt>
                <c:pt idx="3">
                  <c:v>8</c:v>
                </c:pt>
                <c:pt idx="4">
                  <c:v>2</c:v>
                </c:pt>
                <c:pt idx="5">
                  <c:v>3</c:v>
                </c:pt>
                <c:pt idx="6">
                  <c:v>3</c:v>
                </c:pt>
                <c:pt idx="7">
                  <c:v>4</c:v>
                </c:pt>
                <c:pt idx="8">
                  <c:v>3</c:v>
                </c:pt>
                <c:pt idx="9">
                  <c:v>1</c:v>
                </c:pt>
                <c:pt idx="10">
                  <c:v>0</c:v>
                </c:pt>
                <c:pt idx="11">
                  <c:v>1</c:v>
                </c:pt>
              </c:numCache>
            </c:numRef>
          </c:val>
          <c:smooth val="0"/>
        </c:ser>
        <c:dLbls>
          <c:showLegendKey val="0"/>
          <c:showVal val="1"/>
          <c:showCatName val="0"/>
          <c:showSerName val="0"/>
          <c:showPercent val="0"/>
          <c:showBubbleSize val="0"/>
        </c:dLbls>
        <c:marker val="1"/>
        <c:smooth val="0"/>
        <c:axId val="190850560"/>
        <c:axId val="190852096"/>
      </c:lineChart>
      <c:catAx>
        <c:axId val="190850560"/>
        <c:scaling>
          <c:orientation val="minMax"/>
        </c:scaling>
        <c:delete val="0"/>
        <c:axPos val="b"/>
        <c:majorTickMark val="none"/>
        <c:minorTickMark val="none"/>
        <c:tickLblPos val="nextTo"/>
        <c:txPr>
          <a:bodyPr/>
          <a:lstStyle/>
          <a:p>
            <a:pPr>
              <a:defRPr lang="es-CO"/>
            </a:pPr>
            <a:endParaRPr lang="es-CO"/>
          </a:p>
        </c:txPr>
        <c:crossAx val="190852096"/>
        <c:crosses val="autoZero"/>
        <c:auto val="1"/>
        <c:lblAlgn val="ctr"/>
        <c:lblOffset val="100"/>
        <c:noMultiLvlLbl val="0"/>
      </c:catAx>
      <c:valAx>
        <c:axId val="190852096"/>
        <c:scaling>
          <c:orientation val="minMax"/>
        </c:scaling>
        <c:delete val="0"/>
        <c:axPos val="l"/>
        <c:majorGridlines/>
        <c:numFmt formatCode="General" sourceLinked="1"/>
        <c:majorTickMark val="none"/>
        <c:minorTickMark val="none"/>
        <c:tickLblPos val="nextTo"/>
        <c:txPr>
          <a:bodyPr/>
          <a:lstStyle/>
          <a:p>
            <a:pPr>
              <a:defRPr lang="es-CO"/>
            </a:pPr>
            <a:endParaRPr lang="es-CO"/>
          </a:p>
        </c:txPr>
        <c:crossAx val="190850560"/>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a:lstStyle/>
          <a:p>
            <a:pPr>
              <a:defRPr lang="es-CO" sz="1400"/>
            </a:pPr>
            <a:r>
              <a:rPr lang="en-US" sz="1400"/>
              <a:t>Vicepresidencia 7</a:t>
            </a:r>
          </a:p>
        </c:rich>
      </c:tx>
      <c:layout/>
      <c:overlay val="0"/>
    </c:title>
    <c:autoTitleDeleted val="0"/>
    <c:plotArea>
      <c:layout>
        <c:manualLayout>
          <c:layoutTarget val="inner"/>
          <c:xMode val="edge"/>
          <c:yMode val="edge"/>
          <c:x val="0.10261329833770765"/>
          <c:y val="0.19480351414406533"/>
          <c:w val="0.81532567984151738"/>
          <c:h val="0.59831765820939053"/>
        </c:manualLayout>
      </c:layout>
      <c:lineChart>
        <c:grouping val="standard"/>
        <c:varyColors val="0"/>
        <c:ser>
          <c:idx val="0"/>
          <c:order val="0"/>
          <c:tx>
            <c:strRef>
              <c:f>'Tendencia psw'!$A$8</c:f>
              <c:strCache>
                <c:ptCount val="1"/>
                <c:pt idx="0">
                  <c:v>Gerencia De Riesgos</c:v>
                </c:pt>
              </c:strCache>
            </c:strRef>
          </c:tx>
          <c:marker>
            <c:symbol val="none"/>
          </c:marker>
          <c:dLbls>
            <c:spPr>
              <a:ln>
                <a:noFill/>
              </a:ln>
            </c:spPr>
            <c:txPr>
              <a:bodyPr/>
              <a:lstStyle/>
              <a:p>
                <a:pPr>
                  <a:defRPr lang="es-CO"/>
                </a:pPr>
                <a:endParaRPr lang="es-CO"/>
              </a:p>
            </c:txPr>
            <c:showLegendKey val="0"/>
            <c:showVal val="1"/>
            <c:showCatName val="0"/>
            <c:showSerName val="0"/>
            <c:showPercent val="0"/>
            <c:showBubbleSize val="0"/>
            <c:showLeaderLines val="0"/>
          </c:dLbls>
          <c:cat>
            <c:strRef>
              <c:f>'Tendencia psw'!$B$2:$M$2</c:f>
              <c:strCache>
                <c:ptCount val="12"/>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strCache>
            </c:strRef>
          </c:cat>
          <c:val>
            <c:numRef>
              <c:f>'Tendencia psw'!$B$8:$M$8</c:f>
              <c:numCache>
                <c:formatCode>General</c:formatCode>
                <c:ptCount val="12"/>
                <c:pt idx="0">
                  <c:v>0</c:v>
                </c:pt>
                <c:pt idx="1">
                  <c:v>1</c:v>
                </c:pt>
                <c:pt idx="2">
                  <c:v>0</c:v>
                </c:pt>
                <c:pt idx="3">
                  <c:v>0</c:v>
                </c:pt>
                <c:pt idx="4">
                  <c:v>0</c:v>
                </c:pt>
                <c:pt idx="5">
                  <c:v>0</c:v>
                </c:pt>
                <c:pt idx="6">
                  <c:v>0</c:v>
                </c:pt>
                <c:pt idx="7">
                  <c:v>0</c:v>
                </c:pt>
                <c:pt idx="8">
                  <c:v>0</c:v>
                </c:pt>
                <c:pt idx="9">
                  <c:v>0</c:v>
                </c:pt>
                <c:pt idx="10">
                  <c:v>0</c:v>
                </c:pt>
                <c:pt idx="11">
                  <c:v>0</c:v>
                </c:pt>
              </c:numCache>
            </c:numRef>
          </c:val>
          <c:smooth val="0"/>
        </c:ser>
        <c:dLbls>
          <c:showLegendKey val="0"/>
          <c:showVal val="1"/>
          <c:showCatName val="0"/>
          <c:showSerName val="0"/>
          <c:showPercent val="0"/>
          <c:showBubbleSize val="0"/>
        </c:dLbls>
        <c:marker val="1"/>
        <c:smooth val="0"/>
        <c:axId val="190863232"/>
        <c:axId val="192287488"/>
      </c:lineChart>
      <c:catAx>
        <c:axId val="190863232"/>
        <c:scaling>
          <c:orientation val="minMax"/>
        </c:scaling>
        <c:delete val="0"/>
        <c:axPos val="b"/>
        <c:majorTickMark val="none"/>
        <c:minorTickMark val="none"/>
        <c:tickLblPos val="nextTo"/>
        <c:txPr>
          <a:bodyPr/>
          <a:lstStyle/>
          <a:p>
            <a:pPr>
              <a:defRPr lang="es-CO"/>
            </a:pPr>
            <a:endParaRPr lang="es-CO"/>
          </a:p>
        </c:txPr>
        <c:crossAx val="192287488"/>
        <c:crosses val="autoZero"/>
        <c:auto val="1"/>
        <c:lblAlgn val="ctr"/>
        <c:lblOffset val="100"/>
        <c:noMultiLvlLbl val="0"/>
      </c:catAx>
      <c:valAx>
        <c:axId val="192287488"/>
        <c:scaling>
          <c:orientation val="minMax"/>
        </c:scaling>
        <c:delete val="0"/>
        <c:axPos val="l"/>
        <c:majorGridlines>
          <c:spPr>
            <a:ln>
              <a:solidFill>
                <a:schemeClr val="accent1"/>
              </a:solidFill>
            </a:ln>
          </c:spPr>
        </c:majorGridlines>
        <c:numFmt formatCode="General" sourceLinked="1"/>
        <c:majorTickMark val="none"/>
        <c:minorTickMark val="none"/>
        <c:tickLblPos val="nextTo"/>
        <c:txPr>
          <a:bodyPr/>
          <a:lstStyle/>
          <a:p>
            <a:pPr>
              <a:defRPr lang="es-CO"/>
            </a:pPr>
            <a:endParaRPr lang="es-CO"/>
          </a:p>
        </c:txPr>
        <c:crossAx val="190863232"/>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a:lstStyle/>
          <a:p>
            <a:pPr>
              <a:defRPr lang="es-CO" sz="1400"/>
            </a:pPr>
            <a:r>
              <a:rPr lang="en-US" sz="1400"/>
              <a:t>Vicepresidencia</a:t>
            </a:r>
            <a:r>
              <a:rPr lang="en-US" sz="1400" baseline="0"/>
              <a:t> 9</a:t>
            </a:r>
            <a:endParaRPr lang="en-US" sz="1400"/>
          </a:p>
        </c:rich>
      </c:tx>
      <c:layout/>
      <c:overlay val="0"/>
    </c:title>
    <c:autoTitleDeleted val="0"/>
    <c:plotArea>
      <c:layout>
        <c:manualLayout>
          <c:layoutTarget val="inner"/>
          <c:xMode val="edge"/>
          <c:yMode val="edge"/>
          <c:x val="9.1502187226596671E-2"/>
          <c:y val="0.20869240303295444"/>
          <c:w val="0.75854351998025127"/>
          <c:h val="0.49249620412546752"/>
        </c:manualLayout>
      </c:layout>
      <c:lineChart>
        <c:grouping val="standard"/>
        <c:varyColors val="0"/>
        <c:ser>
          <c:idx val="0"/>
          <c:order val="0"/>
          <c:tx>
            <c:strRef>
              <c:f>'Tendencia psw'!$A$12</c:f>
              <c:strCache>
                <c:ptCount val="1"/>
                <c:pt idx="0">
                  <c:v>Dirección de Gestión Humana</c:v>
                </c:pt>
              </c:strCache>
            </c:strRef>
          </c:tx>
          <c:spPr>
            <a:ln>
              <a:solidFill>
                <a:srgbClr val="002060"/>
              </a:solidFill>
            </a:ln>
          </c:spPr>
          <c:marker>
            <c:symbol val="none"/>
          </c:marker>
          <c:cat>
            <c:strRef>
              <c:f>'Tendencia psw'!$B$2:$M$2</c:f>
              <c:strCache>
                <c:ptCount val="12"/>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strCache>
            </c:strRef>
          </c:cat>
          <c:val>
            <c:numRef>
              <c:f>'Tendencia psw'!$B$12:$M$12</c:f>
              <c:numCache>
                <c:formatCode>General</c:formatCode>
                <c:ptCount val="12"/>
                <c:pt idx="0">
                  <c:v>1</c:v>
                </c:pt>
                <c:pt idx="1">
                  <c:v>4</c:v>
                </c:pt>
                <c:pt idx="2">
                  <c:v>1</c:v>
                </c:pt>
                <c:pt idx="3">
                  <c:v>1</c:v>
                </c:pt>
                <c:pt idx="4">
                  <c:v>0</c:v>
                </c:pt>
                <c:pt idx="5">
                  <c:v>1</c:v>
                </c:pt>
                <c:pt idx="6">
                  <c:v>0</c:v>
                </c:pt>
                <c:pt idx="7">
                  <c:v>0</c:v>
                </c:pt>
                <c:pt idx="8">
                  <c:v>1</c:v>
                </c:pt>
                <c:pt idx="9">
                  <c:v>0</c:v>
                </c:pt>
                <c:pt idx="10">
                  <c:v>0</c:v>
                </c:pt>
                <c:pt idx="11">
                  <c:v>1</c:v>
                </c:pt>
              </c:numCache>
            </c:numRef>
          </c:val>
          <c:smooth val="0"/>
        </c:ser>
        <c:dLbls>
          <c:showLegendKey val="0"/>
          <c:showVal val="1"/>
          <c:showCatName val="0"/>
          <c:showSerName val="0"/>
          <c:showPercent val="0"/>
          <c:showBubbleSize val="0"/>
        </c:dLbls>
        <c:marker val="1"/>
        <c:smooth val="0"/>
        <c:axId val="190915712"/>
        <c:axId val="190917248"/>
      </c:lineChart>
      <c:catAx>
        <c:axId val="190915712"/>
        <c:scaling>
          <c:orientation val="minMax"/>
        </c:scaling>
        <c:delete val="0"/>
        <c:axPos val="b"/>
        <c:majorTickMark val="none"/>
        <c:minorTickMark val="none"/>
        <c:tickLblPos val="nextTo"/>
        <c:txPr>
          <a:bodyPr/>
          <a:lstStyle/>
          <a:p>
            <a:pPr>
              <a:defRPr lang="es-CO"/>
            </a:pPr>
            <a:endParaRPr lang="es-CO"/>
          </a:p>
        </c:txPr>
        <c:crossAx val="190917248"/>
        <c:crosses val="autoZero"/>
        <c:auto val="1"/>
        <c:lblAlgn val="ctr"/>
        <c:lblOffset val="100"/>
        <c:noMultiLvlLbl val="0"/>
      </c:catAx>
      <c:valAx>
        <c:axId val="190917248"/>
        <c:scaling>
          <c:orientation val="minMax"/>
        </c:scaling>
        <c:delete val="0"/>
        <c:axPos val="l"/>
        <c:majorGridlines/>
        <c:numFmt formatCode="General" sourceLinked="1"/>
        <c:majorTickMark val="none"/>
        <c:minorTickMark val="none"/>
        <c:tickLblPos val="nextTo"/>
        <c:txPr>
          <a:bodyPr/>
          <a:lstStyle/>
          <a:p>
            <a:pPr>
              <a:defRPr lang="es-CO"/>
            </a:pPr>
            <a:endParaRPr lang="es-CO"/>
          </a:p>
        </c:txPr>
        <c:crossAx val="190915712"/>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lang="es-CO" sz="1400"/>
            </a:pPr>
            <a:r>
              <a:rPr lang="en-US" sz="1400"/>
              <a:t>Vicepresidencia</a:t>
            </a:r>
            <a:r>
              <a:rPr lang="en-US" sz="1400" baseline="0"/>
              <a:t> 10</a:t>
            </a:r>
            <a:endParaRPr lang="en-US" sz="1400"/>
          </a:p>
        </c:rich>
      </c:tx>
      <c:layout>
        <c:manualLayout>
          <c:xMode val="edge"/>
          <c:yMode val="edge"/>
          <c:x val="0.2447268731658542"/>
          <c:y val="6.2582652106755163E-2"/>
        </c:manualLayout>
      </c:layout>
      <c:overlay val="0"/>
    </c:title>
    <c:autoTitleDeleted val="0"/>
    <c:plotArea>
      <c:layout>
        <c:manualLayout>
          <c:layoutTarget val="inner"/>
          <c:xMode val="edge"/>
          <c:yMode val="edge"/>
          <c:x val="0.11933575480860549"/>
          <c:y val="0.26238473502944115"/>
          <c:w val="0.80827712691421383"/>
          <c:h val="0.38616653705143872"/>
        </c:manualLayout>
      </c:layout>
      <c:lineChart>
        <c:grouping val="standard"/>
        <c:varyColors val="0"/>
        <c:ser>
          <c:idx val="0"/>
          <c:order val="0"/>
          <c:tx>
            <c:strRef>
              <c:f>'Tendencia psw'!$A$11</c:f>
              <c:strCache>
                <c:ptCount val="1"/>
                <c:pt idx="0">
                  <c:v>Gerencia Sucursal Medellín</c:v>
                </c:pt>
              </c:strCache>
            </c:strRef>
          </c:tx>
          <c:spPr>
            <a:ln>
              <a:solidFill>
                <a:schemeClr val="accent6">
                  <a:lumMod val="50000"/>
                </a:schemeClr>
              </a:solidFill>
            </a:ln>
          </c:spPr>
          <c:marker>
            <c:symbol val="none"/>
          </c:marker>
          <c:dLbls>
            <c:spPr>
              <a:ln>
                <a:noFill/>
              </a:ln>
            </c:spPr>
            <c:txPr>
              <a:bodyPr/>
              <a:lstStyle/>
              <a:p>
                <a:pPr>
                  <a:defRPr lang="es-CO"/>
                </a:pPr>
                <a:endParaRPr lang="es-CO"/>
              </a:p>
            </c:txPr>
            <c:showLegendKey val="0"/>
            <c:showVal val="1"/>
            <c:showCatName val="0"/>
            <c:showSerName val="0"/>
            <c:showPercent val="0"/>
            <c:showBubbleSize val="0"/>
            <c:showLeaderLines val="0"/>
          </c:dLbls>
          <c:cat>
            <c:strRef>
              <c:f>'Tendencia psw'!$B$2:$M$2</c:f>
              <c:strCache>
                <c:ptCount val="12"/>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strCache>
            </c:strRef>
          </c:cat>
          <c:val>
            <c:numRef>
              <c:f>'Tendencia psw'!$B$11:$M$11</c:f>
              <c:numCache>
                <c:formatCode>General</c:formatCode>
                <c:ptCount val="12"/>
                <c:pt idx="0">
                  <c:v>0</c:v>
                </c:pt>
                <c:pt idx="1">
                  <c:v>5</c:v>
                </c:pt>
                <c:pt idx="2">
                  <c:v>6</c:v>
                </c:pt>
                <c:pt idx="3">
                  <c:v>0</c:v>
                </c:pt>
                <c:pt idx="4">
                  <c:v>1</c:v>
                </c:pt>
                <c:pt idx="5">
                  <c:v>0</c:v>
                </c:pt>
                <c:pt idx="6">
                  <c:v>0</c:v>
                </c:pt>
                <c:pt idx="7">
                  <c:v>0</c:v>
                </c:pt>
                <c:pt idx="8">
                  <c:v>0</c:v>
                </c:pt>
                <c:pt idx="9">
                  <c:v>0</c:v>
                </c:pt>
                <c:pt idx="10">
                  <c:v>1</c:v>
                </c:pt>
                <c:pt idx="11">
                  <c:v>0</c:v>
                </c:pt>
              </c:numCache>
            </c:numRef>
          </c:val>
          <c:smooth val="0"/>
        </c:ser>
        <c:dLbls>
          <c:showLegendKey val="0"/>
          <c:showVal val="1"/>
          <c:showCatName val="0"/>
          <c:showSerName val="0"/>
          <c:showPercent val="0"/>
          <c:showBubbleSize val="0"/>
        </c:dLbls>
        <c:marker val="1"/>
        <c:smooth val="0"/>
        <c:axId val="190948864"/>
        <c:axId val="190960000"/>
      </c:lineChart>
      <c:catAx>
        <c:axId val="190948864"/>
        <c:scaling>
          <c:orientation val="minMax"/>
        </c:scaling>
        <c:delete val="0"/>
        <c:axPos val="b"/>
        <c:majorTickMark val="none"/>
        <c:minorTickMark val="none"/>
        <c:tickLblPos val="nextTo"/>
        <c:txPr>
          <a:bodyPr/>
          <a:lstStyle/>
          <a:p>
            <a:pPr>
              <a:defRPr lang="es-CO"/>
            </a:pPr>
            <a:endParaRPr lang="es-CO"/>
          </a:p>
        </c:txPr>
        <c:crossAx val="190960000"/>
        <c:crosses val="autoZero"/>
        <c:auto val="1"/>
        <c:lblAlgn val="ctr"/>
        <c:lblOffset val="100"/>
        <c:noMultiLvlLbl val="0"/>
      </c:catAx>
      <c:valAx>
        <c:axId val="190960000"/>
        <c:scaling>
          <c:orientation val="minMax"/>
        </c:scaling>
        <c:delete val="0"/>
        <c:axPos val="l"/>
        <c:majorGridlines/>
        <c:numFmt formatCode="General" sourceLinked="1"/>
        <c:majorTickMark val="none"/>
        <c:minorTickMark val="none"/>
        <c:tickLblPos val="nextTo"/>
        <c:txPr>
          <a:bodyPr/>
          <a:lstStyle/>
          <a:p>
            <a:pPr>
              <a:defRPr lang="es-CO"/>
            </a:pPr>
            <a:endParaRPr lang="es-CO"/>
          </a:p>
        </c:txPr>
        <c:crossAx val="190948864"/>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s-CO" sz="1400"/>
            </a:pPr>
            <a:r>
              <a:rPr lang="es-MX" sz="1400"/>
              <a:t>Vicepresidencia</a:t>
            </a:r>
            <a:r>
              <a:rPr lang="es-MX" sz="1400" baseline="0"/>
              <a:t> 11	</a:t>
            </a:r>
            <a:endParaRPr lang="es-MX" sz="1400"/>
          </a:p>
        </c:rich>
      </c:tx>
      <c:layout/>
      <c:overlay val="0"/>
    </c:title>
    <c:autoTitleDeleted val="0"/>
    <c:plotArea>
      <c:layout>
        <c:manualLayout>
          <c:layoutTarget val="inner"/>
          <c:xMode val="edge"/>
          <c:yMode val="edge"/>
          <c:x val="0.15675305033514086"/>
          <c:y val="0.23890448953947646"/>
          <c:w val="0.7744238376394974"/>
          <c:h val="0.42771397047837595"/>
        </c:manualLayout>
      </c:layout>
      <c:lineChart>
        <c:grouping val="standard"/>
        <c:varyColors val="0"/>
        <c:ser>
          <c:idx val="0"/>
          <c:order val="0"/>
          <c:tx>
            <c:strRef>
              <c:f>'Tendencia psw'!$A$9</c:f>
              <c:strCache>
                <c:ptCount val="1"/>
                <c:pt idx="0">
                  <c:v>Presidencia</c:v>
                </c:pt>
              </c:strCache>
            </c:strRef>
          </c:tx>
          <c:marker>
            <c:symbol val="none"/>
          </c:marker>
          <c:dLbls>
            <c:showLegendKey val="0"/>
            <c:showVal val="1"/>
            <c:showCatName val="0"/>
            <c:showSerName val="0"/>
            <c:showPercent val="0"/>
            <c:showBubbleSize val="0"/>
            <c:showLeaderLines val="0"/>
          </c:dLbls>
          <c:cat>
            <c:strRef>
              <c:f>'Tendencia psw'!$B$2:$M$2</c:f>
              <c:strCache>
                <c:ptCount val="12"/>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strCache>
            </c:strRef>
          </c:cat>
          <c:val>
            <c:numRef>
              <c:f>'Tendencia psw'!$B$9:$M$9</c:f>
              <c:numCache>
                <c:formatCode>General</c:formatCode>
                <c:ptCount val="12"/>
                <c:pt idx="0">
                  <c:v>0</c:v>
                </c:pt>
                <c:pt idx="1">
                  <c:v>0</c:v>
                </c:pt>
                <c:pt idx="2">
                  <c:v>0</c:v>
                </c:pt>
                <c:pt idx="3">
                  <c:v>0</c:v>
                </c:pt>
                <c:pt idx="4">
                  <c:v>0</c:v>
                </c:pt>
                <c:pt idx="5">
                  <c:v>0</c:v>
                </c:pt>
                <c:pt idx="6">
                  <c:v>1</c:v>
                </c:pt>
                <c:pt idx="7">
                  <c:v>1</c:v>
                </c:pt>
                <c:pt idx="8">
                  <c:v>0</c:v>
                </c:pt>
                <c:pt idx="9">
                  <c:v>0</c:v>
                </c:pt>
                <c:pt idx="10">
                  <c:v>0</c:v>
                </c:pt>
                <c:pt idx="11">
                  <c:v>0</c:v>
                </c:pt>
              </c:numCache>
            </c:numRef>
          </c:val>
          <c:smooth val="0"/>
        </c:ser>
        <c:dLbls>
          <c:showLegendKey val="0"/>
          <c:showVal val="0"/>
          <c:showCatName val="0"/>
          <c:showSerName val="0"/>
          <c:showPercent val="0"/>
          <c:showBubbleSize val="0"/>
        </c:dLbls>
        <c:marker val="1"/>
        <c:smooth val="0"/>
        <c:axId val="190980480"/>
        <c:axId val="190982016"/>
      </c:lineChart>
      <c:catAx>
        <c:axId val="190980480"/>
        <c:scaling>
          <c:orientation val="minMax"/>
        </c:scaling>
        <c:delete val="0"/>
        <c:axPos val="b"/>
        <c:majorTickMark val="out"/>
        <c:minorTickMark val="none"/>
        <c:tickLblPos val="nextTo"/>
        <c:txPr>
          <a:bodyPr/>
          <a:lstStyle/>
          <a:p>
            <a:pPr>
              <a:defRPr lang="es-CO"/>
            </a:pPr>
            <a:endParaRPr lang="es-CO"/>
          </a:p>
        </c:txPr>
        <c:crossAx val="190982016"/>
        <c:crosses val="autoZero"/>
        <c:auto val="1"/>
        <c:lblAlgn val="ctr"/>
        <c:lblOffset val="100"/>
        <c:noMultiLvlLbl val="0"/>
      </c:catAx>
      <c:valAx>
        <c:axId val="190982016"/>
        <c:scaling>
          <c:orientation val="minMax"/>
        </c:scaling>
        <c:delete val="0"/>
        <c:axPos val="l"/>
        <c:majorGridlines/>
        <c:numFmt formatCode="General" sourceLinked="1"/>
        <c:majorTickMark val="out"/>
        <c:minorTickMark val="none"/>
        <c:tickLblPos val="nextTo"/>
        <c:txPr>
          <a:bodyPr/>
          <a:lstStyle/>
          <a:p>
            <a:pPr>
              <a:defRPr lang="es-CO"/>
            </a:pPr>
            <a:endParaRPr lang="es-CO"/>
          </a:p>
        </c:txPr>
        <c:crossAx val="190980480"/>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1F83BC-E92E-4B38-B279-EF45A0376A99}"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s-CO"/>
        </a:p>
      </dgm:t>
    </dgm:pt>
    <dgm:pt modelId="{B25A6436-07F6-48C8-BEE8-3245A1DA7BD6}">
      <dgm:prSet phldrT="[Texto]" custT="1"/>
      <dgm:spPr/>
      <dgm:t>
        <a:bodyPr/>
        <a:lstStyle/>
        <a:p>
          <a:r>
            <a:rPr lang="es-MX" sz="1400" b="1" dirty="0" smtClean="0"/>
            <a:t>2012:</a:t>
          </a:r>
          <a:r>
            <a:rPr lang="es-MX" sz="1400" b="0" dirty="0" smtClean="0"/>
            <a:t> Director y fundador advierte co</a:t>
          </a:r>
          <a:r>
            <a:rPr lang="es-MX" sz="1400" dirty="0" smtClean="0"/>
            <a:t>rrían el riesgo de ser </a:t>
          </a:r>
          <a:r>
            <a:rPr lang="es-MX" sz="1400" b="0" dirty="0" smtClean="0"/>
            <a:t>víctimas de un ataque </a:t>
          </a:r>
          <a:endParaRPr lang="es-CO" sz="1400" b="0" dirty="0"/>
        </a:p>
      </dgm:t>
    </dgm:pt>
    <dgm:pt modelId="{8DF22304-519D-42ED-80EB-8E979A21E060}" type="parTrans" cxnId="{DB255481-BB3D-4A4D-AD6E-79988DD8D54E}">
      <dgm:prSet/>
      <dgm:spPr/>
      <dgm:t>
        <a:bodyPr/>
        <a:lstStyle/>
        <a:p>
          <a:endParaRPr lang="es-CO" sz="1400"/>
        </a:p>
      </dgm:t>
    </dgm:pt>
    <dgm:pt modelId="{163FE2EB-4A18-4768-9266-730900DEDA4E}" type="sibTrans" cxnId="{DB255481-BB3D-4A4D-AD6E-79988DD8D54E}">
      <dgm:prSet/>
      <dgm:spPr/>
      <dgm:t>
        <a:bodyPr/>
        <a:lstStyle/>
        <a:p>
          <a:endParaRPr lang="es-CO" sz="1400"/>
        </a:p>
      </dgm:t>
    </dgm:pt>
    <dgm:pt modelId="{A35730C8-2A53-4A63-B2B8-2044F503215B}">
      <dgm:prSet custT="1"/>
      <dgm:spPr/>
      <dgm:t>
        <a:bodyPr/>
        <a:lstStyle/>
        <a:p>
          <a:r>
            <a:rPr lang="es-MX" sz="1400" b="1" dirty="0" smtClean="0"/>
            <a:t>25 de mayo de 2015: </a:t>
          </a:r>
          <a:r>
            <a:rPr lang="es-MX" sz="1400" dirty="0" smtClean="0"/>
            <a:t>El Director de Seguridad de Ashley Madison discutió  en privado asuntos de seguridad  prioritarios con el Presidente Ejecutivo</a:t>
          </a:r>
          <a:endParaRPr lang="es-MX" sz="1400" dirty="0"/>
        </a:p>
      </dgm:t>
    </dgm:pt>
    <dgm:pt modelId="{7E3F299F-F534-43D9-9692-9AC5E5336D4C}" type="parTrans" cxnId="{064D1E44-A9A3-4AB0-ADD0-90A04E450FEE}">
      <dgm:prSet/>
      <dgm:spPr/>
      <dgm:t>
        <a:bodyPr/>
        <a:lstStyle/>
        <a:p>
          <a:endParaRPr lang="es-CO" sz="1400"/>
        </a:p>
      </dgm:t>
    </dgm:pt>
    <dgm:pt modelId="{64198135-1CE1-4589-BF1C-A90F68627280}" type="sibTrans" cxnId="{064D1E44-A9A3-4AB0-ADD0-90A04E450FEE}">
      <dgm:prSet/>
      <dgm:spPr/>
      <dgm:t>
        <a:bodyPr/>
        <a:lstStyle/>
        <a:p>
          <a:endParaRPr lang="es-CO" sz="1400"/>
        </a:p>
      </dgm:t>
    </dgm:pt>
    <dgm:pt modelId="{503C4EDB-B06B-4D7C-A1C6-C6D306365C53}">
      <dgm:prSet custT="1"/>
      <dgm:spPr/>
      <dgm:t>
        <a:bodyPr/>
        <a:lstStyle/>
        <a:p>
          <a:r>
            <a:rPr lang="es-MX" sz="1400" b="1" dirty="0" smtClean="0"/>
            <a:t>19 de Julio: </a:t>
          </a:r>
          <a:r>
            <a:rPr lang="es-MX" sz="1400" dirty="0" smtClean="0"/>
            <a:t>Hackers revelaron detalles de </a:t>
          </a:r>
          <a:r>
            <a:rPr lang="es-MX" sz="1400" u="sng" dirty="0" smtClean="0"/>
            <a:t>dos</a:t>
          </a:r>
          <a:r>
            <a:rPr lang="es-MX" sz="1400" dirty="0" smtClean="0"/>
            <a:t> miembros de Ashley Madison</a:t>
          </a:r>
          <a:endParaRPr lang="es-MX" sz="1400" dirty="0"/>
        </a:p>
      </dgm:t>
    </dgm:pt>
    <dgm:pt modelId="{0ABA1275-D692-457B-8DD9-6E632F0EC456}" type="parTrans" cxnId="{61B79C96-B7F0-49B2-9078-994AECCB7233}">
      <dgm:prSet/>
      <dgm:spPr/>
      <dgm:t>
        <a:bodyPr/>
        <a:lstStyle/>
        <a:p>
          <a:endParaRPr lang="es-CO" sz="1400"/>
        </a:p>
      </dgm:t>
    </dgm:pt>
    <dgm:pt modelId="{2B90D6C9-2580-40B1-AB89-CA9557F9F6EF}" type="sibTrans" cxnId="{61B79C96-B7F0-49B2-9078-994AECCB7233}">
      <dgm:prSet/>
      <dgm:spPr/>
      <dgm:t>
        <a:bodyPr/>
        <a:lstStyle/>
        <a:p>
          <a:endParaRPr lang="es-CO" sz="1400"/>
        </a:p>
      </dgm:t>
    </dgm:pt>
    <dgm:pt modelId="{D8B41F2C-037D-4B02-B05B-9AEBAC2DA0CC}">
      <dgm:prSet custT="1"/>
      <dgm:spPr/>
      <dgm:t>
        <a:bodyPr/>
        <a:lstStyle/>
        <a:p>
          <a:r>
            <a:rPr lang="es-MX" sz="1400" b="1" dirty="0" smtClean="0"/>
            <a:t>21  de agosto 2015:</a:t>
          </a:r>
          <a:r>
            <a:rPr lang="es-MX" sz="1400" dirty="0" smtClean="0"/>
            <a:t> El grupo (hackers) afirmó que la seguridad era “mala” y que “no había nadie vigilando”. Agregó: “Lo único que encontramos era una red segmentada. Se podía usar la contraseña ‘</a:t>
          </a:r>
          <a:r>
            <a:rPr lang="es-MX" sz="1400" b="1" dirty="0" err="1" smtClean="0"/>
            <a:t>Pass1234</a:t>
          </a:r>
          <a:r>
            <a:rPr lang="es-MX" sz="1400" dirty="0" smtClean="0"/>
            <a:t>’ para entrar desde Internet a la </a:t>
          </a:r>
          <a:r>
            <a:rPr lang="es-MX" sz="1400" dirty="0" err="1" smtClean="0"/>
            <a:t>VPN</a:t>
          </a:r>
          <a:r>
            <a:rPr lang="es-MX" sz="1400" dirty="0" smtClean="0"/>
            <a:t> y al directorio raíz de todos sus servidores.”</a:t>
          </a:r>
          <a:endParaRPr lang="es-MX" sz="1400" dirty="0"/>
        </a:p>
      </dgm:t>
    </dgm:pt>
    <dgm:pt modelId="{D4FE855A-EDB6-4834-A0D4-DB0D0D5A4DDA}" type="parTrans" cxnId="{7D15913B-0BBB-4B97-B101-85B4B16B557D}">
      <dgm:prSet/>
      <dgm:spPr/>
      <dgm:t>
        <a:bodyPr/>
        <a:lstStyle/>
        <a:p>
          <a:endParaRPr lang="es-CO" sz="1400"/>
        </a:p>
      </dgm:t>
    </dgm:pt>
    <dgm:pt modelId="{B4878BD2-7101-4D1A-B14B-F6A02CDDF068}" type="sibTrans" cxnId="{7D15913B-0BBB-4B97-B101-85B4B16B557D}">
      <dgm:prSet/>
      <dgm:spPr/>
      <dgm:t>
        <a:bodyPr/>
        <a:lstStyle/>
        <a:p>
          <a:endParaRPr lang="es-CO" sz="1400"/>
        </a:p>
      </dgm:t>
    </dgm:pt>
    <dgm:pt modelId="{DD6E9266-AFD3-4AB8-81F2-4EB12692BA36}">
      <dgm:prSet custT="1"/>
      <dgm:spPr/>
      <dgm:t>
        <a:bodyPr/>
        <a:lstStyle/>
        <a:p>
          <a:pPr algn="l"/>
          <a:r>
            <a:rPr lang="es-MX" sz="1400" b="1" dirty="0" smtClean="0"/>
            <a:t>20 de agosto 2015: </a:t>
          </a:r>
          <a:r>
            <a:rPr lang="es-MX" sz="1400" b="0" dirty="0" smtClean="0"/>
            <a:t>L</a:t>
          </a:r>
          <a:r>
            <a:rPr lang="es-MX" sz="1400" dirty="0" smtClean="0"/>
            <a:t>os hackers publicaron aproximadamente 20 gigabytes de información  de los clientes incluyendo correos electrónicos personales  del Presidente Ejecutivo de AM</a:t>
          </a:r>
          <a:endParaRPr lang="es-MX" sz="1400" dirty="0"/>
        </a:p>
      </dgm:t>
    </dgm:pt>
    <dgm:pt modelId="{EBA20926-9AA1-4F2A-A599-CC57EF09DB88}" type="parTrans" cxnId="{9A1C596E-BF01-4CE6-B26B-33C4E5809F82}">
      <dgm:prSet/>
      <dgm:spPr/>
      <dgm:t>
        <a:bodyPr/>
        <a:lstStyle/>
        <a:p>
          <a:endParaRPr lang="es-CO"/>
        </a:p>
      </dgm:t>
    </dgm:pt>
    <dgm:pt modelId="{89C5E313-9A69-45D9-879C-82CE7C039990}" type="sibTrans" cxnId="{9A1C596E-BF01-4CE6-B26B-33C4E5809F82}">
      <dgm:prSet/>
      <dgm:spPr/>
      <dgm:t>
        <a:bodyPr/>
        <a:lstStyle/>
        <a:p>
          <a:endParaRPr lang="es-CO"/>
        </a:p>
      </dgm:t>
    </dgm:pt>
    <dgm:pt modelId="{9188BDB2-367F-47E8-BCB7-29DEBD7248A4}" type="pres">
      <dgm:prSet presAssocID="{C71F83BC-E92E-4B38-B279-EF45A0376A99}" presName="arrowDiagram" presStyleCnt="0">
        <dgm:presLayoutVars>
          <dgm:chMax val="5"/>
          <dgm:dir/>
          <dgm:resizeHandles val="exact"/>
        </dgm:presLayoutVars>
      </dgm:prSet>
      <dgm:spPr/>
      <dgm:t>
        <a:bodyPr/>
        <a:lstStyle/>
        <a:p>
          <a:endParaRPr lang="es-CO"/>
        </a:p>
      </dgm:t>
    </dgm:pt>
    <dgm:pt modelId="{8CC1032E-E29B-4829-982D-EDCF8B2321E3}" type="pres">
      <dgm:prSet presAssocID="{C71F83BC-E92E-4B38-B279-EF45A0376A99}" presName="arrow" presStyleLbl="bgShp" presStyleIdx="0" presStyleCnt="1"/>
      <dgm:spPr/>
    </dgm:pt>
    <dgm:pt modelId="{47A781E6-3452-468F-BD71-78EEDBFBC91C}" type="pres">
      <dgm:prSet presAssocID="{C71F83BC-E92E-4B38-B279-EF45A0376A99}" presName="arrowDiagram5" presStyleCnt="0"/>
      <dgm:spPr/>
    </dgm:pt>
    <dgm:pt modelId="{064BC296-0693-4D4B-B912-9AC7FF512AF7}" type="pres">
      <dgm:prSet presAssocID="{B25A6436-07F6-48C8-BEE8-3245A1DA7BD6}" presName="bullet5a" presStyleLbl="node1" presStyleIdx="0" presStyleCnt="5"/>
      <dgm:spPr/>
    </dgm:pt>
    <dgm:pt modelId="{E57004F8-EB47-41A7-BA63-6AA0F642A21B}" type="pres">
      <dgm:prSet presAssocID="{B25A6436-07F6-48C8-BEE8-3245A1DA7BD6}" presName="textBox5a" presStyleLbl="revTx" presStyleIdx="0" presStyleCnt="5" custScaleX="182640" custLinFactY="-14933" custLinFactNeighborX="-99102" custLinFactNeighborY="-100000">
        <dgm:presLayoutVars>
          <dgm:bulletEnabled val="1"/>
        </dgm:presLayoutVars>
      </dgm:prSet>
      <dgm:spPr/>
      <dgm:t>
        <a:bodyPr/>
        <a:lstStyle/>
        <a:p>
          <a:endParaRPr lang="es-CO"/>
        </a:p>
      </dgm:t>
    </dgm:pt>
    <dgm:pt modelId="{281D663E-CDAF-4663-944C-C851A70E60A7}" type="pres">
      <dgm:prSet presAssocID="{A35730C8-2A53-4A63-B2B8-2044F503215B}" presName="bullet5b" presStyleLbl="node1" presStyleIdx="1" presStyleCnt="5"/>
      <dgm:spPr/>
    </dgm:pt>
    <dgm:pt modelId="{0D910F52-98FF-4F74-ABA9-095688A42102}" type="pres">
      <dgm:prSet presAssocID="{A35730C8-2A53-4A63-B2B8-2044F503215B}" presName="textBox5b" presStyleLbl="revTx" presStyleIdx="1" presStyleCnt="5" custScaleX="167682" custLinFactNeighborX="40026" custLinFactNeighborY="2376">
        <dgm:presLayoutVars>
          <dgm:bulletEnabled val="1"/>
        </dgm:presLayoutVars>
      </dgm:prSet>
      <dgm:spPr/>
      <dgm:t>
        <a:bodyPr/>
        <a:lstStyle/>
        <a:p>
          <a:endParaRPr lang="es-CO"/>
        </a:p>
      </dgm:t>
    </dgm:pt>
    <dgm:pt modelId="{9CD3E686-B795-42E1-A60A-8789BFF20351}" type="pres">
      <dgm:prSet presAssocID="{503C4EDB-B06B-4D7C-A1C6-C6D306365C53}" presName="bullet5c" presStyleLbl="node1" presStyleIdx="2" presStyleCnt="5"/>
      <dgm:spPr/>
    </dgm:pt>
    <dgm:pt modelId="{FF1ADEFE-EE0B-42F1-B71C-9F082C451E69}" type="pres">
      <dgm:prSet presAssocID="{503C4EDB-B06B-4D7C-A1C6-C6D306365C53}" presName="textBox5c" presStyleLbl="revTx" presStyleIdx="2" presStyleCnt="5" custScaleX="130866" custScaleY="33510" custLinFactNeighborX="-46116" custLinFactNeighborY="-84038">
        <dgm:presLayoutVars>
          <dgm:bulletEnabled val="1"/>
        </dgm:presLayoutVars>
      </dgm:prSet>
      <dgm:spPr/>
      <dgm:t>
        <a:bodyPr/>
        <a:lstStyle/>
        <a:p>
          <a:endParaRPr lang="es-CO"/>
        </a:p>
      </dgm:t>
    </dgm:pt>
    <dgm:pt modelId="{B583C853-93F1-4353-86A8-71C94255C747}" type="pres">
      <dgm:prSet presAssocID="{DD6E9266-AFD3-4AB8-81F2-4EB12692BA36}" presName="bullet5d" presStyleLbl="node1" presStyleIdx="3" presStyleCnt="5"/>
      <dgm:spPr/>
    </dgm:pt>
    <dgm:pt modelId="{08A79276-9857-47FF-B8B9-9EF3022984FE}" type="pres">
      <dgm:prSet presAssocID="{DD6E9266-AFD3-4AB8-81F2-4EB12692BA36}" presName="textBox5d" presStyleLbl="revTx" presStyleIdx="3" presStyleCnt="5" custScaleX="139694" custScaleY="92259" custLinFactNeighborX="3982" custLinFactNeighborY="3871">
        <dgm:presLayoutVars>
          <dgm:bulletEnabled val="1"/>
        </dgm:presLayoutVars>
      </dgm:prSet>
      <dgm:spPr/>
      <dgm:t>
        <a:bodyPr/>
        <a:lstStyle/>
        <a:p>
          <a:endParaRPr lang="es-CO"/>
        </a:p>
      </dgm:t>
    </dgm:pt>
    <dgm:pt modelId="{1723B0EA-A691-4A03-AFC5-723DF95A5A8D}" type="pres">
      <dgm:prSet presAssocID="{D8B41F2C-037D-4B02-B05B-9AEBAC2DA0CC}" presName="bullet5e" presStyleLbl="node1" presStyleIdx="4" presStyleCnt="5"/>
      <dgm:spPr/>
    </dgm:pt>
    <dgm:pt modelId="{551C65E9-9DE6-45B3-85F7-2BC52C3510A6}" type="pres">
      <dgm:prSet presAssocID="{D8B41F2C-037D-4B02-B05B-9AEBAC2DA0CC}" presName="textBox5e" presStyleLbl="revTx" presStyleIdx="4" presStyleCnt="5" custScaleX="170314" custScaleY="83446" custLinFactNeighborX="66078" custLinFactNeighborY="-8035">
        <dgm:presLayoutVars>
          <dgm:bulletEnabled val="1"/>
        </dgm:presLayoutVars>
      </dgm:prSet>
      <dgm:spPr/>
      <dgm:t>
        <a:bodyPr/>
        <a:lstStyle/>
        <a:p>
          <a:endParaRPr lang="es-CO"/>
        </a:p>
      </dgm:t>
    </dgm:pt>
  </dgm:ptLst>
  <dgm:cxnLst>
    <dgm:cxn modelId="{E33A8BC1-3D64-490E-9946-CAC6682FC889}" type="presOf" srcId="{503C4EDB-B06B-4D7C-A1C6-C6D306365C53}" destId="{FF1ADEFE-EE0B-42F1-B71C-9F082C451E69}" srcOrd="0" destOrd="0" presId="urn:microsoft.com/office/officeart/2005/8/layout/arrow2"/>
    <dgm:cxn modelId="{61B79C96-B7F0-49B2-9078-994AECCB7233}" srcId="{C71F83BC-E92E-4B38-B279-EF45A0376A99}" destId="{503C4EDB-B06B-4D7C-A1C6-C6D306365C53}" srcOrd="2" destOrd="0" parTransId="{0ABA1275-D692-457B-8DD9-6E632F0EC456}" sibTransId="{2B90D6C9-2580-40B1-AB89-CA9557F9F6EF}"/>
    <dgm:cxn modelId="{064D1E44-A9A3-4AB0-ADD0-90A04E450FEE}" srcId="{C71F83BC-E92E-4B38-B279-EF45A0376A99}" destId="{A35730C8-2A53-4A63-B2B8-2044F503215B}" srcOrd="1" destOrd="0" parTransId="{7E3F299F-F534-43D9-9692-9AC5E5336D4C}" sibTransId="{64198135-1CE1-4589-BF1C-A90F68627280}"/>
    <dgm:cxn modelId="{7D15913B-0BBB-4B97-B101-85B4B16B557D}" srcId="{C71F83BC-E92E-4B38-B279-EF45A0376A99}" destId="{D8B41F2C-037D-4B02-B05B-9AEBAC2DA0CC}" srcOrd="4" destOrd="0" parTransId="{D4FE855A-EDB6-4834-A0D4-DB0D0D5A4DDA}" sibTransId="{B4878BD2-7101-4D1A-B14B-F6A02CDDF068}"/>
    <dgm:cxn modelId="{D15FB7A8-1013-4046-8A6E-B1F5DBBBDD1F}" type="presOf" srcId="{C71F83BC-E92E-4B38-B279-EF45A0376A99}" destId="{9188BDB2-367F-47E8-BCB7-29DEBD7248A4}" srcOrd="0" destOrd="0" presId="urn:microsoft.com/office/officeart/2005/8/layout/arrow2"/>
    <dgm:cxn modelId="{9A1C596E-BF01-4CE6-B26B-33C4E5809F82}" srcId="{C71F83BC-E92E-4B38-B279-EF45A0376A99}" destId="{DD6E9266-AFD3-4AB8-81F2-4EB12692BA36}" srcOrd="3" destOrd="0" parTransId="{EBA20926-9AA1-4F2A-A599-CC57EF09DB88}" sibTransId="{89C5E313-9A69-45D9-879C-82CE7C039990}"/>
    <dgm:cxn modelId="{13D1DC28-B851-41E3-A671-1DC3054293BB}" type="presOf" srcId="{DD6E9266-AFD3-4AB8-81F2-4EB12692BA36}" destId="{08A79276-9857-47FF-B8B9-9EF3022984FE}" srcOrd="0" destOrd="0" presId="urn:microsoft.com/office/officeart/2005/8/layout/arrow2"/>
    <dgm:cxn modelId="{2AEBF17E-F004-48E7-A7DA-883637CF8B38}" type="presOf" srcId="{D8B41F2C-037D-4B02-B05B-9AEBAC2DA0CC}" destId="{551C65E9-9DE6-45B3-85F7-2BC52C3510A6}" srcOrd="0" destOrd="0" presId="urn:microsoft.com/office/officeart/2005/8/layout/arrow2"/>
    <dgm:cxn modelId="{DB255481-BB3D-4A4D-AD6E-79988DD8D54E}" srcId="{C71F83BC-E92E-4B38-B279-EF45A0376A99}" destId="{B25A6436-07F6-48C8-BEE8-3245A1DA7BD6}" srcOrd="0" destOrd="0" parTransId="{8DF22304-519D-42ED-80EB-8E979A21E060}" sibTransId="{163FE2EB-4A18-4768-9266-730900DEDA4E}"/>
    <dgm:cxn modelId="{CD55D9B2-C21D-4DFA-ABEA-A5E0DFCE610E}" type="presOf" srcId="{B25A6436-07F6-48C8-BEE8-3245A1DA7BD6}" destId="{E57004F8-EB47-41A7-BA63-6AA0F642A21B}" srcOrd="0" destOrd="0" presId="urn:microsoft.com/office/officeart/2005/8/layout/arrow2"/>
    <dgm:cxn modelId="{4DF107AF-6200-4CD7-99C1-C9BA4EDD47AB}" type="presOf" srcId="{A35730C8-2A53-4A63-B2B8-2044F503215B}" destId="{0D910F52-98FF-4F74-ABA9-095688A42102}" srcOrd="0" destOrd="0" presId="urn:microsoft.com/office/officeart/2005/8/layout/arrow2"/>
    <dgm:cxn modelId="{4F0BD81A-92AD-49D6-8A18-2048F86147E4}" type="presParOf" srcId="{9188BDB2-367F-47E8-BCB7-29DEBD7248A4}" destId="{8CC1032E-E29B-4829-982D-EDCF8B2321E3}" srcOrd="0" destOrd="0" presId="urn:microsoft.com/office/officeart/2005/8/layout/arrow2"/>
    <dgm:cxn modelId="{624019E7-6B38-4F00-A93C-2F683DBBA269}" type="presParOf" srcId="{9188BDB2-367F-47E8-BCB7-29DEBD7248A4}" destId="{47A781E6-3452-468F-BD71-78EEDBFBC91C}" srcOrd="1" destOrd="0" presId="urn:microsoft.com/office/officeart/2005/8/layout/arrow2"/>
    <dgm:cxn modelId="{3D3F8834-506E-4874-9A42-21F4D448466C}" type="presParOf" srcId="{47A781E6-3452-468F-BD71-78EEDBFBC91C}" destId="{064BC296-0693-4D4B-B912-9AC7FF512AF7}" srcOrd="0" destOrd="0" presId="urn:microsoft.com/office/officeart/2005/8/layout/arrow2"/>
    <dgm:cxn modelId="{1F33E6DC-529D-4D83-A469-F61F86760156}" type="presParOf" srcId="{47A781E6-3452-468F-BD71-78EEDBFBC91C}" destId="{E57004F8-EB47-41A7-BA63-6AA0F642A21B}" srcOrd="1" destOrd="0" presId="urn:microsoft.com/office/officeart/2005/8/layout/arrow2"/>
    <dgm:cxn modelId="{FB5AFED1-C53D-40C1-A745-5EF4E49FABAB}" type="presParOf" srcId="{47A781E6-3452-468F-BD71-78EEDBFBC91C}" destId="{281D663E-CDAF-4663-944C-C851A70E60A7}" srcOrd="2" destOrd="0" presId="urn:microsoft.com/office/officeart/2005/8/layout/arrow2"/>
    <dgm:cxn modelId="{1AF8C6E1-2375-4168-9599-7BABC58B8A9F}" type="presParOf" srcId="{47A781E6-3452-468F-BD71-78EEDBFBC91C}" destId="{0D910F52-98FF-4F74-ABA9-095688A42102}" srcOrd="3" destOrd="0" presId="urn:microsoft.com/office/officeart/2005/8/layout/arrow2"/>
    <dgm:cxn modelId="{8DDAA987-796F-4A18-B6F2-0CD4B28A96F6}" type="presParOf" srcId="{47A781E6-3452-468F-BD71-78EEDBFBC91C}" destId="{9CD3E686-B795-42E1-A60A-8789BFF20351}" srcOrd="4" destOrd="0" presId="urn:microsoft.com/office/officeart/2005/8/layout/arrow2"/>
    <dgm:cxn modelId="{113AD9A6-678D-4F63-B917-1BAA1539FBE0}" type="presParOf" srcId="{47A781E6-3452-468F-BD71-78EEDBFBC91C}" destId="{FF1ADEFE-EE0B-42F1-B71C-9F082C451E69}" srcOrd="5" destOrd="0" presId="urn:microsoft.com/office/officeart/2005/8/layout/arrow2"/>
    <dgm:cxn modelId="{9C2830FE-AE33-4FCA-8FA9-65FE7C52253F}" type="presParOf" srcId="{47A781E6-3452-468F-BD71-78EEDBFBC91C}" destId="{B583C853-93F1-4353-86A8-71C94255C747}" srcOrd="6" destOrd="0" presId="urn:microsoft.com/office/officeart/2005/8/layout/arrow2"/>
    <dgm:cxn modelId="{A0953E94-CDA9-4FD0-81B3-3833B4E5BB50}" type="presParOf" srcId="{47A781E6-3452-468F-BD71-78EEDBFBC91C}" destId="{08A79276-9857-47FF-B8B9-9EF3022984FE}" srcOrd="7" destOrd="0" presId="urn:microsoft.com/office/officeart/2005/8/layout/arrow2"/>
    <dgm:cxn modelId="{75AA50C7-B807-4C2E-B051-1CC2DA452BD9}" type="presParOf" srcId="{47A781E6-3452-468F-BD71-78EEDBFBC91C}" destId="{1723B0EA-A691-4A03-AFC5-723DF95A5A8D}" srcOrd="8" destOrd="0" presId="urn:microsoft.com/office/officeart/2005/8/layout/arrow2"/>
    <dgm:cxn modelId="{BFBDC1D2-E2EB-46B5-8AF4-CD4EE1705DB1}" type="presParOf" srcId="{47A781E6-3452-468F-BD71-78EEDBFBC91C}" destId="{551C65E9-9DE6-45B3-85F7-2BC52C3510A6}"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ACF163-4201-4E81-91BB-75C2B5F7007B}" type="doc">
      <dgm:prSet loTypeId="urn:microsoft.com/office/officeart/2005/8/layout/hProcess11" loCatId="process" qsTypeId="urn:microsoft.com/office/officeart/2005/8/quickstyle/simple1" qsCatId="simple" csTypeId="urn:microsoft.com/office/officeart/2005/8/colors/accent2_1" csCatId="accent2" phldr="1"/>
      <dgm:spPr/>
    </dgm:pt>
    <dgm:pt modelId="{4429CC06-AD27-4ECB-9197-81DCD83DC763}">
      <dgm:prSet phldrT="[Text]"/>
      <dgm:spPr/>
      <dgm:t>
        <a:bodyPr/>
        <a:lstStyle/>
        <a:p>
          <a:pPr algn="ctr"/>
          <a:r>
            <a:rPr lang="en-US" sz="1800" b="1" dirty="0" smtClean="0">
              <a:solidFill>
                <a:srgbClr val="C00000"/>
              </a:solidFill>
            </a:rPr>
            <a:t>Fun</a:t>
          </a:r>
          <a:endParaRPr lang="en-US" sz="1800" b="1" dirty="0">
            <a:solidFill>
              <a:srgbClr val="C00000"/>
            </a:solidFill>
          </a:endParaRPr>
        </a:p>
      </dgm:t>
    </dgm:pt>
    <dgm:pt modelId="{21485B07-0BF6-41F5-883C-774C94B0EC59}" type="parTrans" cxnId="{4817DFED-0FE4-405E-8E50-31AE6DFC7BCA}">
      <dgm:prSet/>
      <dgm:spPr/>
      <dgm:t>
        <a:bodyPr/>
        <a:lstStyle/>
        <a:p>
          <a:endParaRPr lang="en-US"/>
        </a:p>
      </dgm:t>
    </dgm:pt>
    <dgm:pt modelId="{69FE90BA-C6E5-4760-BC91-F94966E67EE8}" type="sibTrans" cxnId="{4817DFED-0FE4-405E-8E50-31AE6DFC7BCA}">
      <dgm:prSet/>
      <dgm:spPr/>
      <dgm:t>
        <a:bodyPr/>
        <a:lstStyle/>
        <a:p>
          <a:endParaRPr lang="en-US"/>
        </a:p>
      </dgm:t>
    </dgm:pt>
    <dgm:pt modelId="{6FB93909-73B7-4E56-81D3-B3AD5E3341AF}">
      <dgm:prSet phldrT="[Text]"/>
      <dgm:spPr/>
      <dgm:t>
        <a:bodyPr/>
        <a:lstStyle/>
        <a:p>
          <a:pPr algn="ctr"/>
          <a:r>
            <a:rPr lang="en-US" sz="1600" b="1" dirty="0" smtClean="0">
              <a:solidFill>
                <a:srgbClr val="C00000"/>
              </a:solidFill>
            </a:rPr>
            <a:t>Fame</a:t>
          </a:r>
          <a:endParaRPr lang="en-US" sz="1600" b="1" dirty="0">
            <a:solidFill>
              <a:srgbClr val="C00000"/>
            </a:solidFill>
          </a:endParaRPr>
        </a:p>
      </dgm:t>
    </dgm:pt>
    <dgm:pt modelId="{064EB8BA-DC49-4EB8-AE76-BC9AEE83403E}" type="parTrans" cxnId="{807D4350-892F-45E7-BB92-8D85D5D2D30C}">
      <dgm:prSet/>
      <dgm:spPr/>
      <dgm:t>
        <a:bodyPr/>
        <a:lstStyle/>
        <a:p>
          <a:endParaRPr lang="en-US"/>
        </a:p>
      </dgm:t>
    </dgm:pt>
    <dgm:pt modelId="{037C6BC2-F0C9-40F7-AF95-6C6DD89EEF08}" type="sibTrans" cxnId="{807D4350-892F-45E7-BB92-8D85D5D2D30C}">
      <dgm:prSet/>
      <dgm:spPr/>
      <dgm:t>
        <a:bodyPr/>
        <a:lstStyle/>
        <a:p>
          <a:endParaRPr lang="en-US"/>
        </a:p>
      </dgm:t>
    </dgm:pt>
    <dgm:pt modelId="{4108B4B4-6A4C-4A8E-A8A6-DA301D8A7008}">
      <dgm:prSet phldrT="[Text]"/>
      <dgm:spPr/>
      <dgm:t>
        <a:bodyPr/>
        <a:lstStyle/>
        <a:p>
          <a:pPr algn="ctr"/>
          <a:r>
            <a:rPr lang="en-US" sz="1400" b="1" dirty="0" smtClean="0">
              <a:solidFill>
                <a:srgbClr val="C00000"/>
              </a:solidFill>
            </a:rPr>
            <a:t>Fortune</a:t>
          </a:r>
          <a:endParaRPr lang="en-US" sz="1400" b="1" dirty="0">
            <a:solidFill>
              <a:srgbClr val="C00000"/>
            </a:solidFill>
          </a:endParaRPr>
        </a:p>
      </dgm:t>
    </dgm:pt>
    <dgm:pt modelId="{691BEC4E-6683-46B4-B41F-035D8D2CA227}" type="parTrans" cxnId="{655ACE28-E276-4CDF-8DE6-2AB09859E236}">
      <dgm:prSet/>
      <dgm:spPr/>
      <dgm:t>
        <a:bodyPr/>
        <a:lstStyle/>
        <a:p>
          <a:endParaRPr lang="en-US"/>
        </a:p>
      </dgm:t>
    </dgm:pt>
    <dgm:pt modelId="{CD42C6A7-9D67-4812-AF44-A2CD1A26BF75}" type="sibTrans" cxnId="{655ACE28-E276-4CDF-8DE6-2AB09859E236}">
      <dgm:prSet/>
      <dgm:spPr/>
      <dgm:t>
        <a:bodyPr/>
        <a:lstStyle/>
        <a:p>
          <a:endParaRPr lang="en-US"/>
        </a:p>
      </dgm:t>
    </dgm:pt>
    <dgm:pt modelId="{BDEF8069-3A76-4285-8628-D446DC4DD6E8}">
      <dgm:prSet phldrT="[Text]" custT="1"/>
      <dgm:spPr/>
      <dgm:t>
        <a:bodyPr/>
        <a:lstStyle/>
        <a:p>
          <a:pPr algn="ctr"/>
          <a:r>
            <a:rPr lang="en-US" sz="1400" dirty="0" smtClean="0"/>
            <a:t>Technically adept groups leaving their mark on public websites</a:t>
          </a:r>
          <a:endParaRPr lang="en-US" sz="1400" dirty="0"/>
        </a:p>
      </dgm:t>
    </dgm:pt>
    <dgm:pt modelId="{F9B58F17-60AC-4988-8499-CF879B2FEE65}" type="parTrans" cxnId="{3E879917-06AD-4A29-9C73-BCA40B91CEFB}">
      <dgm:prSet/>
      <dgm:spPr/>
      <dgm:t>
        <a:bodyPr/>
        <a:lstStyle/>
        <a:p>
          <a:endParaRPr lang="en-US"/>
        </a:p>
      </dgm:t>
    </dgm:pt>
    <dgm:pt modelId="{78D553F0-4BD5-4208-9B06-C33917E91436}" type="sibTrans" cxnId="{3E879917-06AD-4A29-9C73-BCA40B91CEFB}">
      <dgm:prSet/>
      <dgm:spPr/>
      <dgm:t>
        <a:bodyPr/>
        <a:lstStyle/>
        <a:p>
          <a:endParaRPr lang="en-US"/>
        </a:p>
      </dgm:t>
    </dgm:pt>
    <dgm:pt modelId="{53B98BD7-5B96-4584-AEDD-BD953EA7E6B9}">
      <dgm:prSet phldrT="[Text]" custT="1"/>
      <dgm:spPr/>
      <dgm:t>
        <a:bodyPr/>
        <a:lstStyle/>
        <a:p>
          <a:pPr algn="ctr"/>
          <a:r>
            <a:rPr lang="en-US" sz="1400" dirty="0" smtClean="0"/>
            <a:t>Cyber criminals and organized gangs stealing money, data ransom schemes and competitive information</a:t>
          </a:r>
          <a:endParaRPr lang="en-US" sz="1400" dirty="0"/>
        </a:p>
      </dgm:t>
    </dgm:pt>
    <dgm:pt modelId="{6484BB95-70EE-483C-9EFF-DDA34B797DEF}" type="parTrans" cxnId="{9BE34565-B727-4B8C-AFAC-064E0EAE91F0}">
      <dgm:prSet/>
      <dgm:spPr/>
      <dgm:t>
        <a:bodyPr/>
        <a:lstStyle/>
        <a:p>
          <a:endParaRPr lang="en-US"/>
        </a:p>
      </dgm:t>
    </dgm:pt>
    <dgm:pt modelId="{680BBE51-B413-498C-865F-C59AC065490F}" type="sibTrans" cxnId="{9BE34565-B727-4B8C-AFAC-064E0EAE91F0}">
      <dgm:prSet/>
      <dgm:spPr/>
      <dgm:t>
        <a:bodyPr/>
        <a:lstStyle/>
        <a:p>
          <a:endParaRPr lang="en-US"/>
        </a:p>
      </dgm:t>
    </dgm:pt>
    <dgm:pt modelId="{3191D641-C83B-43F6-B17E-5879338F7466}">
      <dgm:prSet phldrT="[Text]"/>
      <dgm:spPr/>
      <dgm:t>
        <a:bodyPr/>
        <a:lstStyle/>
        <a:p>
          <a:pPr algn="ctr"/>
          <a:r>
            <a:rPr lang="en-US" sz="1700" b="1" dirty="0" smtClean="0">
              <a:solidFill>
                <a:srgbClr val="C00000"/>
              </a:solidFill>
            </a:rPr>
            <a:t>Force</a:t>
          </a:r>
          <a:endParaRPr lang="en-US" sz="1700" b="1" dirty="0">
            <a:solidFill>
              <a:srgbClr val="C00000"/>
            </a:solidFill>
          </a:endParaRPr>
        </a:p>
      </dgm:t>
    </dgm:pt>
    <dgm:pt modelId="{E2610117-7D50-42A3-9E5C-B1D236D2F260}" type="parTrans" cxnId="{1A8314F4-3288-427A-8D7B-388F2343CE5C}">
      <dgm:prSet/>
      <dgm:spPr/>
      <dgm:t>
        <a:bodyPr/>
        <a:lstStyle/>
        <a:p>
          <a:endParaRPr lang="en-US"/>
        </a:p>
      </dgm:t>
    </dgm:pt>
    <dgm:pt modelId="{24842AA5-8C98-4C4B-9924-60693258A227}" type="sibTrans" cxnId="{1A8314F4-3288-427A-8D7B-388F2343CE5C}">
      <dgm:prSet/>
      <dgm:spPr/>
      <dgm:t>
        <a:bodyPr/>
        <a:lstStyle/>
        <a:p>
          <a:endParaRPr lang="en-US"/>
        </a:p>
      </dgm:t>
    </dgm:pt>
    <dgm:pt modelId="{B879EFB1-9C09-41B3-9DA9-9CC1968D71A4}">
      <dgm:prSet phldrT="[Text]" custT="1"/>
      <dgm:spPr/>
      <dgm:t>
        <a:bodyPr/>
        <a:lstStyle/>
        <a:p>
          <a:pPr algn="ctr"/>
          <a:r>
            <a:rPr lang="en-US" sz="1400" dirty="0" smtClean="0"/>
            <a:t>Nation states and non-nation state groups launching targeted attacks for strategic purposes</a:t>
          </a:r>
          <a:endParaRPr lang="en-US" sz="1400" dirty="0"/>
        </a:p>
      </dgm:t>
    </dgm:pt>
    <dgm:pt modelId="{73DB3979-2075-429B-8D79-FA153D691416}" type="parTrans" cxnId="{1B4BCB20-ED13-41BC-B327-FC740F5C7F6C}">
      <dgm:prSet/>
      <dgm:spPr/>
      <dgm:t>
        <a:bodyPr/>
        <a:lstStyle/>
        <a:p>
          <a:endParaRPr lang="en-US"/>
        </a:p>
      </dgm:t>
    </dgm:pt>
    <dgm:pt modelId="{7A7EE0A2-4F0D-4159-8483-2F8745412031}" type="sibTrans" cxnId="{1B4BCB20-ED13-41BC-B327-FC740F5C7F6C}">
      <dgm:prSet/>
      <dgm:spPr/>
      <dgm:t>
        <a:bodyPr/>
        <a:lstStyle/>
        <a:p>
          <a:endParaRPr lang="en-US"/>
        </a:p>
      </dgm:t>
    </dgm:pt>
    <dgm:pt modelId="{142C6C3F-6EFE-411C-96E9-6ECB1F5ED24C}">
      <dgm:prSet phldrT="[Text]" custT="1"/>
      <dgm:spPr/>
      <dgm:t>
        <a:bodyPr/>
        <a:lstStyle/>
        <a:p>
          <a:pPr algn="ctr"/>
          <a:r>
            <a:rPr lang="en-US" sz="1400" dirty="0" smtClean="0"/>
            <a:t>Technically curious individuals</a:t>
          </a:r>
          <a:endParaRPr lang="en-US" sz="1400" dirty="0"/>
        </a:p>
      </dgm:t>
    </dgm:pt>
    <dgm:pt modelId="{E1F52BB5-CDE1-4FF5-A539-C36A1BF9570C}" type="sibTrans" cxnId="{62D7D169-A139-4BBD-B178-23F05A9CF5B3}">
      <dgm:prSet/>
      <dgm:spPr/>
      <dgm:t>
        <a:bodyPr/>
        <a:lstStyle/>
        <a:p>
          <a:endParaRPr lang="en-US"/>
        </a:p>
      </dgm:t>
    </dgm:pt>
    <dgm:pt modelId="{B02156AB-3046-4D6A-97D0-1E7162E7EC99}" type="parTrans" cxnId="{62D7D169-A139-4BBD-B178-23F05A9CF5B3}">
      <dgm:prSet/>
      <dgm:spPr/>
      <dgm:t>
        <a:bodyPr/>
        <a:lstStyle/>
        <a:p>
          <a:endParaRPr lang="en-US"/>
        </a:p>
      </dgm:t>
    </dgm:pt>
    <dgm:pt modelId="{A3249AF9-2296-4537-A61B-C4BC2BB434A6}" type="pres">
      <dgm:prSet presAssocID="{0CACF163-4201-4E81-91BB-75C2B5F7007B}" presName="Name0" presStyleCnt="0">
        <dgm:presLayoutVars>
          <dgm:dir/>
          <dgm:resizeHandles val="exact"/>
        </dgm:presLayoutVars>
      </dgm:prSet>
      <dgm:spPr/>
    </dgm:pt>
    <dgm:pt modelId="{BACA1367-404F-4C78-A988-FCE99EA8F66B}" type="pres">
      <dgm:prSet presAssocID="{0CACF163-4201-4E81-91BB-75C2B5F7007B}" presName="arrow" presStyleLbl="bgShp" presStyleIdx="0" presStyleCnt="1"/>
      <dgm:spPr>
        <a:solidFill>
          <a:schemeClr val="bg1">
            <a:lumMod val="85000"/>
          </a:schemeClr>
        </a:solidFill>
      </dgm:spPr>
    </dgm:pt>
    <dgm:pt modelId="{D5610855-EB29-4742-9BC1-54ECEAE44CD4}" type="pres">
      <dgm:prSet presAssocID="{0CACF163-4201-4E81-91BB-75C2B5F7007B}" presName="points" presStyleCnt="0"/>
      <dgm:spPr/>
    </dgm:pt>
    <dgm:pt modelId="{01136885-4EAD-41DB-AD34-8541573F6597}" type="pres">
      <dgm:prSet presAssocID="{4429CC06-AD27-4ECB-9197-81DCD83DC763}" presName="compositeA" presStyleCnt="0"/>
      <dgm:spPr/>
    </dgm:pt>
    <dgm:pt modelId="{AA5D15F5-B876-4FC2-AD48-375CA6E955A6}" type="pres">
      <dgm:prSet presAssocID="{4429CC06-AD27-4ECB-9197-81DCD83DC763}" presName="textA" presStyleLbl="revTx" presStyleIdx="0" presStyleCnt="4">
        <dgm:presLayoutVars>
          <dgm:bulletEnabled val="1"/>
        </dgm:presLayoutVars>
      </dgm:prSet>
      <dgm:spPr/>
      <dgm:t>
        <a:bodyPr/>
        <a:lstStyle/>
        <a:p>
          <a:endParaRPr lang="en-US"/>
        </a:p>
      </dgm:t>
    </dgm:pt>
    <dgm:pt modelId="{A68A538D-8123-429C-9721-B59F05AF3007}" type="pres">
      <dgm:prSet presAssocID="{4429CC06-AD27-4ECB-9197-81DCD83DC763}" presName="circleA" presStyleLbl="node1" presStyleIdx="0" presStyleCnt="4"/>
      <dgm:spPr/>
    </dgm:pt>
    <dgm:pt modelId="{1577C479-6251-4E58-A091-E57858961F61}" type="pres">
      <dgm:prSet presAssocID="{4429CC06-AD27-4ECB-9197-81DCD83DC763}" presName="spaceA" presStyleCnt="0"/>
      <dgm:spPr/>
    </dgm:pt>
    <dgm:pt modelId="{4F21D573-7CB7-4DC3-B37A-13C3ED6D0B3D}" type="pres">
      <dgm:prSet presAssocID="{69FE90BA-C6E5-4760-BC91-F94966E67EE8}" presName="space" presStyleCnt="0"/>
      <dgm:spPr/>
    </dgm:pt>
    <dgm:pt modelId="{DB3288EF-C99F-4318-856C-C270156A286C}" type="pres">
      <dgm:prSet presAssocID="{6FB93909-73B7-4E56-81D3-B3AD5E3341AF}" presName="compositeB" presStyleCnt="0"/>
      <dgm:spPr/>
    </dgm:pt>
    <dgm:pt modelId="{EF2467C6-D7C5-4590-B04D-FA7A7DA0311D}" type="pres">
      <dgm:prSet presAssocID="{6FB93909-73B7-4E56-81D3-B3AD5E3341AF}" presName="textB" presStyleLbl="revTx" presStyleIdx="1" presStyleCnt="4" custScaleX="150327">
        <dgm:presLayoutVars>
          <dgm:bulletEnabled val="1"/>
        </dgm:presLayoutVars>
      </dgm:prSet>
      <dgm:spPr/>
      <dgm:t>
        <a:bodyPr/>
        <a:lstStyle/>
        <a:p>
          <a:endParaRPr lang="en-US"/>
        </a:p>
      </dgm:t>
    </dgm:pt>
    <dgm:pt modelId="{6A5AB319-1A37-4366-813B-9C557A0A5767}" type="pres">
      <dgm:prSet presAssocID="{6FB93909-73B7-4E56-81D3-B3AD5E3341AF}" presName="circleB" presStyleLbl="node1" presStyleIdx="1" presStyleCnt="4"/>
      <dgm:spPr/>
    </dgm:pt>
    <dgm:pt modelId="{992E2D23-66F3-491A-96DA-7B1BF6B22B5F}" type="pres">
      <dgm:prSet presAssocID="{6FB93909-73B7-4E56-81D3-B3AD5E3341AF}" presName="spaceB" presStyleCnt="0"/>
      <dgm:spPr/>
    </dgm:pt>
    <dgm:pt modelId="{04465D9A-219C-47FA-BCE0-8EFBBCE9E449}" type="pres">
      <dgm:prSet presAssocID="{037C6BC2-F0C9-40F7-AF95-6C6DD89EEF08}" presName="space" presStyleCnt="0"/>
      <dgm:spPr/>
    </dgm:pt>
    <dgm:pt modelId="{960F1C4E-54E9-4653-9009-BFE645AC4C3B}" type="pres">
      <dgm:prSet presAssocID="{4108B4B4-6A4C-4A8E-A8A6-DA301D8A7008}" presName="compositeA" presStyleCnt="0"/>
      <dgm:spPr/>
    </dgm:pt>
    <dgm:pt modelId="{6CC09751-9C44-4D53-B917-DF0290F7CE74}" type="pres">
      <dgm:prSet presAssocID="{4108B4B4-6A4C-4A8E-A8A6-DA301D8A7008}" presName="textA" presStyleLbl="revTx" presStyleIdx="2" presStyleCnt="4" custScaleX="168310">
        <dgm:presLayoutVars>
          <dgm:bulletEnabled val="1"/>
        </dgm:presLayoutVars>
      </dgm:prSet>
      <dgm:spPr/>
      <dgm:t>
        <a:bodyPr/>
        <a:lstStyle/>
        <a:p>
          <a:endParaRPr lang="en-US"/>
        </a:p>
      </dgm:t>
    </dgm:pt>
    <dgm:pt modelId="{CF73F088-4A0E-4910-A83C-38E558F13D3B}" type="pres">
      <dgm:prSet presAssocID="{4108B4B4-6A4C-4A8E-A8A6-DA301D8A7008}" presName="circleA" presStyleLbl="node1" presStyleIdx="2" presStyleCnt="4"/>
      <dgm:spPr/>
    </dgm:pt>
    <dgm:pt modelId="{305FBD26-2234-4EA8-A6FA-9034EFE23D2A}" type="pres">
      <dgm:prSet presAssocID="{4108B4B4-6A4C-4A8E-A8A6-DA301D8A7008}" presName="spaceA" presStyleCnt="0"/>
      <dgm:spPr/>
    </dgm:pt>
    <dgm:pt modelId="{36B053DE-CAC2-4C28-BD64-8735F7505891}" type="pres">
      <dgm:prSet presAssocID="{CD42C6A7-9D67-4812-AF44-A2CD1A26BF75}" presName="space" presStyleCnt="0"/>
      <dgm:spPr/>
    </dgm:pt>
    <dgm:pt modelId="{4E220494-2919-4065-A7D4-7B38A4340292}" type="pres">
      <dgm:prSet presAssocID="{3191D641-C83B-43F6-B17E-5879338F7466}" presName="compositeB" presStyleCnt="0"/>
      <dgm:spPr/>
    </dgm:pt>
    <dgm:pt modelId="{E4B78DCF-487D-4404-8D2E-B6BD388EECDC}" type="pres">
      <dgm:prSet presAssocID="{3191D641-C83B-43F6-B17E-5879338F7466}" presName="textB" presStyleLbl="revTx" presStyleIdx="3" presStyleCnt="4" custScaleX="193164">
        <dgm:presLayoutVars>
          <dgm:bulletEnabled val="1"/>
        </dgm:presLayoutVars>
      </dgm:prSet>
      <dgm:spPr/>
      <dgm:t>
        <a:bodyPr/>
        <a:lstStyle/>
        <a:p>
          <a:endParaRPr lang="en-US"/>
        </a:p>
      </dgm:t>
    </dgm:pt>
    <dgm:pt modelId="{BCC6B756-9240-4A0C-8CD0-99AE43F9420D}" type="pres">
      <dgm:prSet presAssocID="{3191D641-C83B-43F6-B17E-5879338F7466}" presName="circleB" presStyleLbl="node1" presStyleIdx="3" presStyleCnt="4"/>
      <dgm:spPr/>
    </dgm:pt>
    <dgm:pt modelId="{2462BA59-E424-40A1-BEC8-A18CF9C5E25E}" type="pres">
      <dgm:prSet presAssocID="{3191D641-C83B-43F6-B17E-5879338F7466}" presName="spaceB" presStyleCnt="0"/>
      <dgm:spPr/>
    </dgm:pt>
  </dgm:ptLst>
  <dgm:cxnLst>
    <dgm:cxn modelId="{1A8314F4-3288-427A-8D7B-388F2343CE5C}" srcId="{0CACF163-4201-4E81-91BB-75C2B5F7007B}" destId="{3191D641-C83B-43F6-B17E-5879338F7466}" srcOrd="3" destOrd="0" parTransId="{E2610117-7D50-42A3-9E5C-B1D236D2F260}" sibTransId="{24842AA5-8C98-4C4B-9924-60693258A227}"/>
    <dgm:cxn modelId="{EF524201-880C-4B8D-B034-B6B53B59B89E}" type="presOf" srcId="{4429CC06-AD27-4ECB-9197-81DCD83DC763}" destId="{AA5D15F5-B876-4FC2-AD48-375CA6E955A6}" srcOrd="0" destOrd="0" presId="urn:microsoft.com/office/officeart/2005/8/layout/hProcess11"/>
    <dgm:cxn modelId="{52BE0FBE-46B3-40AA-A11F-AA49F8CF192E}" type="presOf" srcId="{4108B4B4-6A4C-4A8E-A8A6-DA301D8A7008}" destId="{6CC09751-9C44-4D53-B917-DF0290F7CE74}" srcOrd="0" destOrd="0" presId="urn:microsoft.com/office/officeart/2005/8/layout/hProcess11"/>
    <dgm:cxn modelId="{D511C694-93FF-416C-990C-51E128544243}" type="presOf" srcId="{6FB93909-73B7-4E56-81D3-B3AD5E3341AF}" destId="{EF2467C6-D7C5-4590-B04D-FA7A7DA0311D}" srcOrd="0" destOrd="0" presId="urn:microsoft.com/office/officeart/2005/8/layout/hProcess11"/>
    <dgm:cxn modelId="{1B4BCB20-ED13-41BC-B327-FC740F5C7F6C}" srcId="{3191D641-C83B-43F6-B17E-5879338F7466}" destId="{B879EFB1-9C09-41B3-9DA9-9CC1968D71A4}" srcOrd="0" destOrd="0" parTransId="{73DB3979-2075-429B-8D79-FA153D691416}" sibTransId="{7A7EE0A2-4F0D-4159-8483-2F8745412031}"/>
    <dgm:cxn modelId="{FF1B6F13-FB1F-460B-B17E-D379CB88AB57}" type="presOf" srcId="{B879EFB1-9C09-41B3-9DA9-9CC1968D71A4}" destId="{E4B78DCF-487D-4404-8D2E-B6BD388EECDC}" srcOrd="0" destOrd="1" presId="urn:microsoft.com/office/officeart/2005/8/layout/hProcess11"/>
    <dgm:cxn modelId="{4E1B77FE-7CDB-4FF5-815D-9459C8ADBBFE}" type="presOf" srcId="{3191D641-C83B-43F6-B17E-5879338F7466}" destId="{E4B78DCF-487D-4404-8D2E-B6BD388EECDC}" srcOrd="0" destOrd="0" presId="urn:microsoft.com/office/officeart/2005/8/layout/hProcess11"/>
    <dgm:cxn modelId="{9BE34565-B727-4B8C-AFAC-064E0EAE91F0}" srcId="{4108B4B4-6A4C-4A8E-A8A6-DA301D8A7008}" destId="{53B98BD7-5B96-4584-AEDD-BD953EA7E6B9}" srcOrd="0" destOrd="0" parTransId="{6484BB95-70EE-483C-9EFF-DDA34B797DEF}" sibTransId="{680BBE51-B413-498C-865F-C59AC065490F}"/>
    <dgm:cxn modelId="{3E879917-06AD-4A29-9C73-BCA40B91CEFB}" srcId="{6FB93909-73B7-4E56-81D3-B3AD5E3341AF}" destId="{BDEF8069-3A76-4285-8628-D446DC4DD6E8}" srcOrd="0" destOrd="0" parTransId="{F9B58F17-60AC-4988-8499-CF879B2FEE65}" sibTransId="{78D553F0-4BD5-4208-9B06-C33917E91436}"/>
    <dgm:cxn modelId="{62D7D169-A139-4BBD-B178-23F05A9CF5B3}" srcId="{4429CC06-AD27-4ECB-9197-81DCD83DC763}" destId="{142C6C3F-6EFE-411C-96E9-6ECB1F5ED24C}" srcOrd="0" destOrd="0" parTransId="{B02156AB-3046-4D6A-97D0-1E7162E7EC99}" sibTransId="{E1F52BB5-CDE1-4FF5-A539-C36A1BF9570C}"/>
    <dgm:cxn modelId="{807D4350-892F-45E7-BB92-8D85D5D2D30C}" srcId="{0CACF163-4201-4E81-91BB-75C2B5F7007B}" destId="{6FB93909-73B7-4E56-81D3-B3AD5E3341AF}" srcOrd="1" destOrd="0" parTransId="{064EB8BA-DC49-4EB8-AE76-BC9AEE83403E}" sibTransId="{037C6BC2-F0C9-40F7-AF95-6C6DD89EEF08}"/>
    <dgm:cxn modelId="{A33D61CD-DA42-4878-9180-8ED15181C72C}" type="presOf" srcId="{142C6C3F-6EFE-411C-96E9-6ECB1F5ED24C}" destId="{AA5D15F5-B876-4FC2-AD48-375CA6E955A6}" srcOrd="0" destOrd="1" presId="urn:microsoft.com/office/officeart/2005/8/layout/hProcess11"/>
    <dgm:cxn modelId="{2B465761-E12C-4A9B-8D77-425C39B723FB}" type="presOf" srcId="{53B98BD7-5B96-4584-AEDD-BD953EA7E6B9}" destId="{6CC09751-9C44-4D53-B917-DF0290F7CE74}" srcOrd="0" destOrd="1" presId="urn:microsoft.com/office/officeart/2005/8/layout/hProcess11"/>
    <dgm:cxn modelId="{90F30383-E7F5-4BDA-976B-CC61E3F08D9D}" type="presOf" srcId="{0CACF163-4201-4E81-91BB-75C2B5F7007B}" destId="{A3249AF9-2296-4537-A61B-C4BC2BB434A6}" srcOrd="0" destOrd="0" presId="urn:microsoft.com/office/officeart/2005/8/layout/hProcess11"/>
    <dgm:cxn modelId="{4817DFED-0FE4-405E-8E50-31AE6DFC7BCA}" srcId="{0CACF163-4201-4E81-91BB-75C2B5F7007B}" destId="{4429CC06-AD27-4ECB-9197-81DCD83DC763}" srcOrd="0" destOrd="0" parTransId="{21485B07-0BF6-41F5-883C-774C94B0EC59}" sibTransId="{69FE90BA-C6E5-4760-BC91-F94966E67EE8}"/>
    <dgm:cxn modelId="{655ACE28-E276-4CDF-8DE6-2AB09859E236}" srcId="{0CACF163-4201-4E81-91BB-75C2B5F7007B}" destId="{4108B4B4-6A4C-4A8E-A8A6-DA301D8A7008}" srcOrd="2" destOrd="0" parTransId="{691BEC4E-6683-46B4-B41F-035D8D2CA227}" sibTransId="{CD42C6A7-9D67-4812-AF44-A2CD1A26BF75}"/>
    <dgm:cxn modelId="{FA233472-2DF1-436E-9F96-0B1FD08AD9B4}" type="presOf" srcId="{BDEF8069-3A76-4285-8628-D446DC4DD6E8}" destId="{EF2467C6-D7C5-4590-B04D-FA7A7DA0311D}" srcOrd="0" destOrd="1" presId="urn:microsoft.com/office/officeart/2005/8/layout/hProcess11"/>
    <dgm:cxn modelId="{E7CB51F4-CC83-48DA-8B35-B7F079DD3D01}" type="presParOf" srcId="{A3249AF9-2296-4537-A61B-C4BC2BB434A6}" destId="{BACA1367-404F-4C78-A988-FCE99EA8F66B}" srcOrd="0" destOrd="0" presId="urn:microsoft.com/office/officeart/2005/8/layout/hProcess11"/>
    <dgm:cxn modelId="{C9A3600E-0B72-407B-BBFB-FB974F02E690}" type="presParOf" srcId="{A3249AF9-2296-4537-A61B-C4BC2BB434A6}" destId="{D5610855-EB29-4742-9BC1-54ECEAE44CD4}" srcOrd="1" destOrd="0" presId="urn:microsoft.com/office/officeart/2005/8/layout/hProcess11"/>
    <dgm:cxn modelId="{03241E70-1C87-4DD0-8C57-333A06A46309}" type="presParOf" srcId="{D5610855-EB29-4742-9BC1-54ECEAE44CD4}" destId="{01136885-4EAD-41DB-AD34-8541573F6597}" srcOrd="0" destOrd="0" presId="urn:microsoft.com/office/officeart/2005/8/layout/hProcess11"/>
    <dgm:cxn modelId="{87606DDC-EC12-44AA-AD50-AE99BCC3225F}" type="presParOf" srcId="{01136885-4EAD-41DB-AD34-8541573F6597}" destId="{AA5D15F5-B876-4FC2-AD48-375CA6E955A6}" srcOrd="0" destOrd="0" presId="urn:microsoft.com/office/officeart/2005/8/layout/hProcess11"/>
    <dgm:cxn modelId="{B228BF4C-58FA-4433-8845-F0087CBA26E1}" type="presParOf" srcId="{01136885-4EAD-41DB-AD34-8541573F6597}" destId="{A68A538D-8123-429C-9721-B59F05AF3007}" srcOrd="1" destOrd="0" presId="urn:microsoft.com/office/officeart/2005/8/layout/hProcess11"/>
    <dgm:cxn modelId="{1E680928-B1EF-4F37-A87A-CF1CCF2B2DFE}" type="presParOf" srcId="{01136885-4EAD-41DB-AD34-8541573F6597}" destId="{1577C479-6251-4E58-A091-E57858961F61}" srcOrd="2" destOrd="0" presId="urn:microsoft.com/office/officeart/2005/8/layout/hProcess11"/>
    <dgm:cxn modelId="{B84B973E-32EE-4324-80CE-8CE71F2B9273}" type="presParOf" srcId="{D5610855-EB29-4742-9BC1-54ECEAE44CD4}" destId="{4F21D573-7CB7-4DC3-B37A-13C3ED6D0B3D}" srcOrd="1" destOrd="0" presId="urn:microsoft.com/office/officeart/2005/8/layout/hProcess11"/>
    <dgm:cxn modelId="{B782E101-E616-4E67-879A-C8A62F721A34}" type="presParOf" srcId="{D5610855-EB29-4742-9BC1-54ECEAE44CD4}" destId="{DB3288EF-C99F-4318-856C-C270156A286C}" srcOrd="2" destOrd="0" presId="urn:microsoft.com/office/officeart/2005/8/layout/hProcess11"/>
    <dgm:cxn modelId="{6F4686F8-104C-4FED-9A36-DCA2DD1F2C57}" type="presParOf" srcId="{DB3288EF-C99F-4318-856C-C270156A286C}" destId="{EF2467C6-D7C5-4590-B04D-FA7A7DA0311D}" srcOrd="0" destOrd="0" presId="urn:microsoft.com/office/officeart/2005/8/layout/hProcess11"/>
    <dgm:cxn modelId="{71A3B84F-1761-484B-ACD3-103FFE454FB2}" type="presParOf" srcId="{DB3288EF-C99F-4318-856C-C270156A286C}" destId="{6A5AB319-1A37-4366-813B-9C557A0A5767}" srcOrd="1" destOrd="0" presId="urn:microsoft.com/office/officeart/2005/8/layout/hProcess11"/>
    <dgm:cxn modelId="{048A1552-60D1-499F-94AB-CD08BC7DE3AB}" type="presParOf" srcId="{DB3288EF-C99F-4318-856C-C270156A286C}" destId="{992E2D23-66F3-491A-96DA-7B1BF6B22B5F}" srcOrd="2" destOrd="0" presId="urn:microsoft.com/office/officeart/2005/8/layout/hProcess11"/>
    <dgm:cxn modelId="{00FDDE3D-E124-48B4-AAB8-F598104CACD9}" type="presParOf" srcId="{D5610855-EB29-4742-9BC1-54ECEAE44CD4}" destId="{04465D9A-219C-47FA-BCE0-8EFBBCE9E449}" srcOrd="3" destOrd="0" presId="urn:microsoft.com/office/officeart/2005/8/layout/hProcess11"/>
    <dgm:cxn modelId="{24BB2766-B499-43A8-B9EC-9A630CF733D0}" type="presParOf" srcId="{D5610855-EB29-4742-9BC1-54ECEAE44CD4}" destId="{960F1C4E-54E9-4653-9009-BFE645AC4C3B}" srcOrd="4" destOrd="0" presId="urn:microsoft.com/office/officeart/2005/8/layout/hProcess11"/>
    <dgm:cxn modelId="{7DC7FCE5-C45B-422F-8772-92E5E9E2A4BE}" type="presParOf" srcId="{960F1C4E-54E9-4653-9009-BFE645AC4C3B}" destId="{6CC09751-9C44-4D53-B917-DF0290F7CE74}" srcOrd="0" destOrd="0" presId="urn:microsoft.com/office/officeart/2005/8/layout/hProcess11"/>
    <dgm:cxn modelId="{36664E08-DF71-4DC8-89D8-A29880D75DED}" type="presParOf" srcId="{960F1C4E-54E9-4653-9009-BFE645AC4C3B}" destId="{CF73F088-4A0E-4910-A83C-38E558F13D3B}" srcOrd="1" destOrd="0" presId="urn:microsoft.com/office/officeart/2005/8/layout/hProcess11"/>
    <dgm:cxn modelId="{3B818FCA-B237-49A1-9690-9A70A177CFE0}" type="presParOf" srcId="{960F1C4E-54E9-4653-9009-BFE645AC4C3B}" destId="{305FBD26-2234-4EA8-A6FA-9034EFE23D2A}" srcOrd="2" destOrd="0" presId="urn:microsoft.com/office/officeart/2005/8/layout/hProcess11"/>
    <dgm:cxn modelId="{61B86268-3D90-44D5-A5CB-84DB0FFFD202}" type="presParOf" srcId="{D5610855-EB29-4742-9BC1-54ECEAE44CD4}" destId="{36B053DE-CAC2-4C28-BD64-8735F7505891}" srcOrd="5" destOrd="0" presId="urn:microsoft.com/office/officeart/2005/8/layout/hProcess11"/>
    <dgm:cxn modelId="{D7470000-5D36-4A76-B534-34EB0C7175A5}" type="presParOf" srcId="{D5610855-EB29-4742-9BC1-54ECEAE44CD4}" destId="{4E220494-2919-4065-A7D4-7B38A4340292}" srcOrd="6" destOrd="0" presId="urn:microsoft.com/office/officeart/2005/8/layout/hProcess11"/>
    <dgm:cxn modelId="{620F0C4C-EA53-4059-8588-015EE1B8B31A}" type="presParOf" srcId="{4E220494-2919-4065-A7D4-7B38A4340292}" destId="{E4B78DCF-487D-4404-8D2E-B6BD388EECDC}" srcOrd="0" destOrd="0" presId="urn:microsoft.com/office/officeart/2005/8/layout/hProcess11"/>
    <dgm:cxn modelId="{5CDFE95D-7D0B-4DBF-842E-1F2D50C753D7}" type="presParOf" srcId="{4E220494-2919-4065-A7D4-7B38A4340292}" destId="{BCC6B756-9240-4A0C-8CD0-99AE43F9420D}" srcOrd="1" destOrd="0" presId="urn:microsoft.com/office/officeart/2005/8/layout/hProcess11"/>
    <dgm:cxn modelId="{085F77ED-17C7-447E-94C7-A35FC662C0D0}" type="presParOf" srcId="{4E220494-2919-4065-A7D4-7B38A4340292}" destId="{2462BA59-E424-40A1-BEC8-A18CF9C5E25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074CF-0E3F-4883-90BF-4F9EDDDE20FD}" type="doc">
      <dgm:prSet loTypeId="urn:microsoft.com/office/officeart/2005/8/layout/process1" loCatId="process" qsTypeId="urn:microsoft.com/office/officeart/2005/8/quickstyle/simple5" qsCatId="simple" csTypeId="urn:microsoft.com/office/officeart/2005/8/colors/colorful3" csCatId="colorful" phldr="1"/>
      <dgm:spPr/>
      <dgm:t>
        <a:bodyPr/>
        <a:lstStyle/>
        <a:p>
          <a:endParaRPr lang="es-MX"/>
        </a:p>
      </dgm:t>
    </dgm:pt>
    <dgm:pt modelId="{10B55445-E0C5-4EF7-B227-8A237D46088E}">
      <dgm:prSet phldrT="[Texto]" custT="1"/>
      <dgm:spPr/>
      <dgm:t>
        <a:bodyPr/>
        <a:lstStyle/>
        <a:p>
          <a:r>
            <a:rPr lang="es-MX" sz="1200" dirty="0" smtClean="0"/>
            <a:t>Coordinar</a:t>
          </a:r>
          <a:endParaRPr lang="es-MX" sz="1200" dirty="0"/>
        </a:p>
      </dgm:t>
    </dgm:pt>
    <dgm:pt modelId="{A21D523D-A72F-4C48-85CD-0B9D2476EB02}" type="parTrans" cxnId="{3DE913D4-F611-48E9-B9BE-054CA7AB95A9}">
      <dgm:prSet/>
      <dgm:spPr/>
      <dgm:t>
        <a:bodyPr/>
        <a:lstStyle/>
        <a:p>
          <a:endParaRPr lang="es-MX" sz="1200"/>
        </a:p>
      </dgm:t>
    </dgm:pt>
    <dgm:pt modelId="{DF181BDA-CE12-48BB-95E4-67150EBCB213}" type="sibTrans" cxnId="{3DE913D4-F611-48E9-B9BE-054CA7AB95A9}">
      <dgm:prSet custT="1"/>
      <dgm:spPr/>
      <dgm:t>
        <a:bodyPr/>
        <a:lstStyle/>
        <a:p>
          <a:endParaRPr lang="es-MX" sz="1200"/>
        </a:p>
      </dgm:t>
    </dgm:pt>
    <dgm:pt modelId="{A212B43A-479C-4DA4-A344-99232CBB8CAC}">
      <dgm:prSet phldrT="[Texto]" custT="1"/>
      <dgm:spPr/>
      <dgm:t>
        <a:bodyPr/>
        <a:lstStyle/>
        <a:p>
          <a:r>
            <a:rPr lang="es-MX" sz="1200" dirty="0" smtClean="0"/>
            <a:t>Coordinación con el líder del contrato </a:t>
          </a:r>
          <a:r>
            <a:rPr lang="es-MX" sz="1200" dirty="0" err="1" smtClean="0"/>
            <a:t>ly</a:t>
          </a:r>
          <a:r>
            <a:rPr lang="es-MX" sz="1200" dirty="0" smtClean="0"/>
            <a:t> el proveedor la auditoría. </a:t>
          </a:r>
          <a:endParaRPr lang="es-MX" sz="1200" dirty="0"/>
        </a:p>
      </dgm:t>
    </dgm:pt>
    <dgm:pt modelId="{0137CE88-618C-4792-8099-47445CC67A5D}" type="parTrans" cxnId="{ED8B235C-7554-4DFA-BFB8-C828AC48EBCE}">
      <dgm:prSet/>
      <dgm:spPr/>
      <dgm:t>
        <a:bodyPr/>
        <a:lstStyle/>
        <a:p>
          <a:endParaRPr lang="es-MX" sz="1200"/>
        </a:p>
      </dgm:t>
    </dgm:pt>
    <dgm:pt modelId="{C5455945-9A1C-4BCE-BF0A-46D2CA659E15}" type="sibTrans" cxnId="{ED8B235C-7554-4DFA-BFB8-C828AC48EBCE}">
      <dgm:prSet/>
      <dgm:spPr/>
      <dgm:t>
        <a:bodyPr/>
        <a:lstStyle/>
        <a:p>
          <a:endParaRPr lang="es-MX" sz="1200"/>
        </a:p>
      </dgm:t>
    </dgm:pt>
    <dgm:pt modelId="{30A92FCF-CAFF-499E-990F-DD111AA63E7A}">
      <dgm:prSet phldrT="[Texto]" custT="1"/>
      <dgm:spPr/>
      <dgm:t>
        <a:bodyPr/>
        <a:lstStyle/>
        <a:p>
          <a:r>
            <a:rPr lang="es-MX" sz="1200" dirty="0" smtClean="0"/>
            <a:t>Ejecución</a:t>
          </a:r>
          <a:endParaRPr lang="es-MX" sz="1200" dirty="0"/>
        </a:p>
      </dgm:t>
    </dgm:pt>
    <dgm:pt modelId="{3D005C9D-4647-4836-8DF1-9DC11654AC2B}" type="parTrans" cxnId="{88A53ABF-FB9E-4971-BF67-8D9493443C4C}">
      <dgm:prSet/>
      <dgm:spPr/>
      <dgm:t>
        <a:bodyPr/>
        <a:lstStyle/>
        <a:p>
          <a:endParaRPr lang="es-MX" sz="1200"/>
        </a:p>
      </dgm:t>
    </dgm:pt>
    <dgm:pt modelId="{B84577F0-1DFA-4663-A5DF-B35D701158B5}" type="sibTrans" cxnId="{88A53ABF-FB9E-4971-BF67-8D9493443C4C}">
      <dgm:prSet/>
      <dgm:spPr/>
      <dgm:t>
        <a:bodyPr/>
        <a:lstStyle/>
        <a:p>
          <a:endParaRPr lang="es-MX" sz="1200"/>
        </a:p>
      </dgm:t>
    </dgm:pt>
    <dgm:pt modelId="{031530B9-872A-4C9B-B068-BB16B7EA8041}">
      <dgm:prSet phldrT="[Texto]" custT="1"/>
      <dgm:spPr/>
      <dgm:t>
        <a:bodyPr/>
        <a:lstStyle/>
        <a:p>
          <a:r>
            <a:rPr lang="es-MX" sz="1200" dirty="0" smtClean="0">
              <a:solidFill>
                <a:schemeClr val="bg1"/>
              </a:solidFill>
            </a:rPr>
            <a:t>Informar</a:t>
          </a:r>
          <a:endParaRPr lang="es-MX" sz="1200" dirty="0">
            <a:solidFill>
              <a:schemeClr val="bg1"/>
            </a:solidFill>
          </a:endParaRPr>
        </a:p>
      </dgm:t>
    </dgm:pt>
    <dgm:pt modelId="{F51ADFF1-430D-48C9-9946-EE5AFED96D3B}" type="parTrans" cxnId="{F3D9E15C-0BE5-4ABF-8AC1-6A2EB678A0ED}">
      <dgm:prSet/>
      <dgm:spPr/>
      <dgm:t>
        <a:bodyPr/>
        <a:lstStyle/>
        <a:p>
          <a:endParaRPr lang="es-MX" sz="1200"/>
        </a:p>
      </dgm:t>
    </dgm:pt>
    <dgm:pt modelId="{50884FAC-4C72-4F11-B17D-3E9433CEDBC1}" type="sibTrans" cxnId="{F3D9E15C-0BE5-4ABF-8AC1-6A2EB678A0ED}">
      <dgm:prSet/>
      <dgm:spPr/>
      <dgm:t>
        <a:bodyPr/>
        <a:lstStyle/>
        <a:p>
          <a:endParaRPr lang="es-MX" sz="1200"/>
        </a:p>
      </dgm:t>
    </dgm:pt>
    <dgm:pt modelId="{BB44A4BA-1EEA-4DFA-9F7B-E835593A413C}">
      <dgm:prSet phldrT="[Texto]" custT="1"/>
      <dgm:spPr/>
      <dgm:t>
        <a:bodyPr/>
        <a:lstStyle/>
        <a:p>
          <a:r>
            <a:rPr lang="es-MX" sz="1200" dirty="0" smtClean="0">
              <a:solidFill>
                <a:schemeClr val="bg1"/>
              </a:solidFill>
            </a:rPr>
            <a:t>Informar sobre auditoría e invitar a las áreas involucradas.</a:t>
          </a:r>
          <a:endParaRPr lang="es-MX" sz="1200" dirty="0">
            <a:solidFill>
              <a:schemeClr val="bg1"/>
            </a:solidFill>
          </a:endParaRPr>
        </a:p>
      </dgm:t>
    </dgm:pt>
    <dgm:pt modelId="{23C9ED6C-7AF6-4E54-ACCD-12C596274898}">
      <dgm:prSet phldrT="[Texto]" custT="1"/>
      <dgm:spPr/>
      <dgm:t>
        <a:bodyPr/>
        <a:lstStyle/>
        <a:p>
          <a:r>
            <a:rPr lang="es-MX" sz="1200" dirty="0" smtClean="0"/>
            <a:t>Notificar / Invitar</a:t>
          </a:r>
          <a:endParaRPr lang="es-MX" sz="1200" dirty="0"/>
        </a:p>
      </dgm:t>
    </dgm:pt>
    <dgm:pt modelId="{80ADF604-9F61-4EC9-ADCF-78344B97919A}" type="sibTrans" cxnId="{376F294B-3082-4C64-88FD-FD90B99A1162}">
      <dgm:prSet custT="1"/>
      <dgm:spPr/>
      <dgm:t>
        <a:bodyPr/>
        <a:lstStyle/>
        <a:p>
          <a:endParaRPr lang="es-MX" sz="1200"/>
        </a:p>
      </dgm:t>
    </dgm:pt>
    <dgm:pt modelId="{FFF98897-4C30-427C-87C3-1A92B67C8BCF}" type="parTrans" cxnId="{376F294B-3082-4C64-88FD-FD90B99A1162}">
      <dgm:prSet/>
      <dgm:spPr/>
      <dgm:t>
        <a:bodyPr/>
        <a:lstStyle/>
        <a:p>
          <a:endParaRPr lang="es-MX" sz="1200"/>
        </a:p>
      </dgm:t>
    </dgm:pt>
    <dgm:pt modelId="{5F98728A-5153-4AEC-88D1-38AAE6E4A96B}" type="sibTrans" cxnId="{9C1FA1F5-AE26-46F3-86B8-6259399A5E3A}">
      <dgm:prSet/>
      <dgm:spPr/>
      <dgm:t>
        <a:bodyPr/>
        <a:lstStyle/>
        <a:p>
          <a:endParaRPr lang="es-MX" sz="1200"/>
        </a:p>
      </dgm:t>
    </dgm:pt>
    <dgm:pt modelId="{B90175C9-25D4-4E09-A90C-C444E0331D09}" type="parTrans" cxnId="{9C1FA1F5-AE26-46F3-86B8-6259399A5E3A}">
      <dgm:prSet/>
      <dgm:spPr/>
      <dgm:t>
        <a:bodyPr/>
        <a:lstStyle/>
        <a:p>
          <a:endParaRPr lang="es-MX" sz="1200"/>
        </a:p>
      </dgm:t>
    </dgm:pt>
    <dgm:pt modelId="{2DBD3DB1-7CB1-429D-A2AD-3766D35FB6B2}">
      <dgm:prSet phldrT="[Texto]" custT="1"/>
      <dgm:spPr/>
      <dgm:t>
        <a:bodyPr/>
        <a:lstStyle/>
        <a:p>
          <a:r>
            <a:rPr lang="es-MX" sz="1200" dirty="0" smtClean="0">
              <a:solidFill>
                <a:schemeClr val="bg1"/>
              </a:solidFill>
            </a:rPr>
            <a:t>Visita al proveedor y aplicación del cuestionario de Riesgo.</a:t>
          </a:r>
          <a:endParaRPr lang="es-MX" sz="1200" dirty="0">
            <a:solidFill>
              <a:schemeClr val="bg1"/>
            </a:solidFill>
          </a:endParaRPr>
        </a:p>
      </dgm:t>
    </dgm:pt>
    <dgm:pt modelId="{E3B52DE9-2046-4EAF-910B-35445E1A8937}" type="parTrans" cxnId="{CA3E3059-51DC-4B5A-BD94-E65F604C4294}">
      <dgm:prSet/>
      <dgm:spPr/>
      <dgm:t>
        <a:bodyPr/>
        <a:lstStyle/>
        <a:p>
          <a:endParaRPr lang="es-CO"/>
        </a:p>
      </dgm:t>
    </dgm:pt>
    <dgm:pt modelId="{B76FF21D-3C75-48B2-A57B-CA9C5C3B564A}" type="sibTrans" cxnId="{CA3E3059-51DC-4B5A-BD94-E65F604C4294}">
      <dgm:prSet/>
      <dgm:spPr/>
      <dgm:t>
        <a:bodyPr/>
        <a:lstStyle/>
        <a:p>
          <a:endParaRPr lang="es-CO"/>
        </a:p>
      </dgm:t>
    </dgm:pt>
    <dgm:pt modelId="{78F40EB8-B929-48D5-8794-986D41679D96}">
      <dgm:prSet phldrT="[Texto]" custT="1"/>
      <dgm:spPr/>
      <dgm:t>
        <a:bodyPr/>
        <a:lstStyle/>
        <a:p>
          <a:r>
            <a:rPr lang="es-MX" sz="1200" dirty="0" smtClean="0">
              <a:solidFill>
                <a:schemeClr val="bg1"/>
              </a:solidFill>
            </a:rPr>
            <a:t>Presentación a Comité de riesgos</a:t>
          </a:r>
          <a:endParaRPr lang="es-MX" sz="1200" dirty="0">
            <a:solidFill>
              <a:schemeClr val="bg1"/>
            </a:solidFill>
          </a:endParaRPr>
        </a:p>
      </dgm:t>
    </dgm:pt>
    <dgm:pt modelId="{96C3D5D6-F1DF-4A55-99E7-BF041BF0B40F}" type="parTrans" cxnId="{B43B51AA-738A-4D1E-92C6-CCD9FD6D74A7}">
      <dgm:prSet/>
      <dgm:spPr/>
      <dgm:t>
        <a:bodyPr/>
        <a:lstStyle/>
        <a:p>
          <a:endParaRPr lang="es-CO"/>
        </a:p>
      </dgm:t>
    </dgm:pt>
    <dgm:pt modelId="{2D4D1DD2-8C1A-45B8-8033-0A761892A88D}" type="sibTrans" cxnId="{B43B51AA-738A-4D1E-92C6-CCD9FD6D74A7}">
      <dgm:prSet/>
      <dgm:spPr/>
      <dgm:t>
        <a:bodyPr/>
        <a:lstStyle/>
        <a:p>
          <a:endParaRPr lang="es-CO"/>
        </a:p>
      </dgm:t>
    </dgm:pt>
    <dgm:pt modelId="{4EC88C44-69C9-4B20-AAD4-06515FB9F7E5}">
      <dgm:prSet phldrT="[Texto]" custT="1"/>
      <dgm:spPr/>
      <dgm:t>
        <a:bodyPr/>
        <a:lstStyle/>
        <a:p>
          <a:r>
            <a:rPr lang="es-MX" sz="1200" dirty="0" smtClean="0">
              <a:solidFill>
                <a:schemeClr val="bg1"/>
              </a:solidFill>
            </a:rPr>
            <a:t>Consolidación y divulgación de resultados con áreas Involucradas.</a:t>
          </a:r>
          <a:endParaRPr lang="es-MX" sz="1200" dirty="0">
            <a:solidFill>
              <a:schemeClr val="bg1"/>
            </a:solidFill>
          </a:endParaRPr>
        </a:p>
      </dgm:t>
    </dgm:pt>
    <dgm:pt modelId="{41B6F100-A52C-46C3-AD44-3BE25BD62961}" type="sibTrans" cxnId="{CBC707A9-F239-450C-BAAE-6B89219DF117}">
      <dgm:prSet/>
      <dgm:spPr/>
      <dgm:t>
        <a:bodyPr/>
        <a:lstStyle/>
        <a:p>
          <a:endParaRPr lang="es-CO"/>
        </a:p>
      </dgm:t>
    </dgm:pt>
    <dgm:pt modelId="{7B38098D-2B27-4EF9-A09A-09E4BD9256D3}" type="parTrans" cxnId="{CBC707A9-F239-450C-BAAE-6B89219DF117}">
      <dgm:prSet/>
      <dgm:spPr/>
      <dgm:t>
        <a:bodyPr/>
        <a:lstStyle/>
        <a:p>
          <a:endParaRPr lang="es-CO"/>
        </a:p>
      </dgm:t>
    </dgm:pt>
    <dgm:pt modelId="{1206AF12-2825-43EE-8760-206F44D1118E}">
      <dgm:prSet phldrT="[Texto]" custT="1"/>
      <dgm:spPr/>
      <dgm:t>
        <a:bodyPr/>
        <a:lstStyle/>
        <a:p>
          <a:r>
            <a:rPr lang="es-MX" sz="1200" dirty="0" smtClean="0">
              <a:solidFill>
                <a:schemeClr val="bg1"/>
              </a:solidFill>
            </a:rPr>
            <a:t>Exposición de resultados y toma de decisiones.</a:t>
          </a:r>
          <a:endParaRPr lang="es-MX" sz="1200" dirty="0">
            <a:solidFill>
              <a:schemeClr val="bg1"/>
            </a:solidFill>
          </a:endParaRPr>
        </a:p>
      </dgm:t>
    </dgm:pt>
    <dgm:pt modelId="{7783EB77-4C5D-4728-B59D-AC5B2696C808}" type="parTrans" cxnId="{346A3FEB-BCEE-40BA-A986-34C299AB818D}">
      <dgm:prSet/>
      <dgm:spPr/>
      <dgm:t>
        <a:bodyPr/>
        <a:lstStyle/>
        <a:p>
          <a:endParaRPr lang="es-MX"/>
        </a:p>
      </dgm:t>
    </dgm:pt>
    <dgm:pt modelId="{406EA6BA-E0B8-4D9C-A4E4-F69D2552DA08}" type="sibTrans" cxnId="{346A3FEB-BCEE-40BA-A986-34C299AB818D}">
      <dgm:prSet/>
      <dgm:spPr/>
      <dgm:t>
        <a:bodyPr/>
        <a:lstStyle/>
        <a:p>
          <a:endParaRPr lang="es-MX"/>
        </a:p>
      </dgm:t>
    </dgm:pt>
    <dgm:pt modelId="{A0C0C563-A86E-4D19-81AC-64156AF3693E}" type="pres">
      <dgm:prSet presAssocID="{519074CF-0E3F-4883-90BF-4F9EDDDE20FD}" presName="Name0" presStyleCnt="0">
        <dgm:presLayoutVars>
          <dgm:dir/>
          <dgm:resizeHandles val="exact"/>
        </dgm:presLayoutVars>
      </dgm:prSet>
      <dgm:spPr/>
      <dgm:t>
        <a:bodyPr/>
        <a:lstStyle/>
        <a:p>
          <a:endParaRPr lang="es-CO"/>
        </a:p>
      </dgm:t>
    </dgm:pt>
    <dgm:pt modelId="{DD060082-EDC7-42FC-B5D1-38866D44829E}" type="pres">
      <dgm:prSet presAssocID="{10B55445-E0C5-4EF7-B227-8A237D46088E}" presName="node" presStyleLbl="node1" presStyleIdx="0" presStyleCnt="5" custScaleX="215329">
        <dgm:presLayoutVars>
          <dgm:bulletEnabled val="1"/>
        </dgm:presLayoutVars>
      </dgm:prSet>
      <dgm:spPr/>
      <dgm:t>
        <a:bodyPr/>
        <a:lstStyle/>
        <a:p>
          <a:endParaRPr lang="es-CO"/>
        </a:p>
      </dgm:t>
    </dgm:pt>
    <dgm:pt modelId="{472E590B-DAE8-44B5-9CA6-5F356DA8CBAF}" type="pres">
      <dgm:prSet presAssocID="{DF181BDA-CE12-48BB-95E4-67150EBCB213}" presName="sibTrans" presStyleLbl="sibTrans2D1" presStyleIdx="0" presStyleCnt="4"/>
      <dgm:spPr/>
      <dgm:t>
        <a:bodyPr/>
        <a:lstStyle/>
        <a:p>
          <a:endParaRPr lang="es-CO"/>
        </a:p>
      </dgm:t>
    </dgm:pt>
    <dgm:pt modelId="{0E3E3FC3-D9B5-4B45-BD3F-D7815689E746}" type="pres">
      <dgm:prSet presAssocID="{DF181BDA-CE12-48BB-95E4-67150EBCB213}" presName="connectorText" presStyleLbl="sibTrans2D1" presStyleIdx="0" presStyleCnt="4"/>
      <dgm:spPr/>
      <dgm:t>
        <a:bodyPr/>
        <a:lstStyle/>
        <a:p>
          <a:endParaRPr lang="es-CO"/>
        </a:p>
      </dgm:t>
    </dgm:pt>
    <dgm:pt modelId="{B849AF90-2EA9-4DDA-8F4E-17CCC5742B43}" type="pres">
      <dgm:prSet presAssocID="{23C9ED6C-7AF6-4E54-ACCD-12C596274898}" presName="node" presStyleLbl="node1" presStyleIdx="1" presStyleCnt="5" custScaleX="215329">
        <dgm:presLayoutVars>
          <dgm:bulletEnabled val="1"/>
        </dgm:presLayoutVars>
      </dgm:prSet>
      <dgm:spPr/>
      <dgm:t>
        <a:bodyPr/>
        <a:lstStyle/>
        <a:p>
          <a:endParaRPr lang="es-CO"/>
        </a:p>
      </dgm:t>
    </dgm:pt>
    <dgm:pt modelId="{E878122E-6C4A-475E-AEE9-E86D145B465E}" type="pres">
      <dgm:prSet presAssocID="{80ADF604-9F61-4EC9-ADCF-78344B97919A}" presName="sibTrans" presStyleLbl="sibTrans2D1" presStyleIdx="1" presStyleCnt="4"/>
      <dgm:spPr/>
      <dgm:t>
        <a:bodyPr/>
        <a:lstStyle/>
        <a:p>
          <a:endParaRPr lang="es-CO"/>
        </a:p>
      </dgm:t>
    </dgm:pt>
    <dgm:pt modelId="{33989D46-D02F-4AFE-9854-539067585F7D}" type="pres">
      <dgm:prSet presAssocID="{80ADF604-9F61-4EC9-ADCF-78344B97919A}" presName="connectorText" presStyleLbl="sibTrans2D1" presStyleIdx="1" presStyleCnt="4"/>
      <dgm:spPr/>
      <dgm:t>
        <a:bodyPr/>
        <a:lstStyle/>
        <a:p>
          <a:endParaRPr lang="es-CO"/>
        </a:p>
      </dgm:t>
    </dgm:pt>
    <dgm:pt modelId="{2AAF7641-93C8-4A9B-A735-2669CA3B5133}" type="pres">
      <dgm:prSet presAssocID="{30A92FCF-CAFF-499E-990F-DD111AA63E7A}" presName="node" presStyleLbl="node1" presStyleIdx="2" presStyleCnt="5" custScaleX="215329" custLinFactNeighborX="0" custLinFactNeighborY="-6587">
        <dgm:presLayoutVars>
          <dgm:bulletEnabled val="1"/>
        </dgm:presLayoutVars>
      </dgm:prSet>
      <dgm:spPr/>
      <dgm:t>
        <a:bodyPr/>
        <a:lstStyle/>
        <a:p>
          <a:endParaRPr lang="es-CO"/>
        </a:p>
      </dgm:t>
    </dgm:pt>
    <dgm:pt modelId="{17BFBCD5-8A09-4320-83A5-7CB7D98AE24D}" type="pres">
      <dgm:prSet presAssocID="{B84577F0-1DFA-4663-A5DF-B35D701158B5}" presName="sibTrans" presStyleLbl="sibTrans2D1" presStyleIdx="2" presStyleCnt="4"/>
      <dgm:spPr/>
      <dgm:t>
        <a:bodyPr/>
        <a:lstStyle/>
        <a:p>
          <a:endParaRPr lang="es-CO"/>
        </a:p>
      </dgm:t>
    </dgm:pt>
    <dgm:pt modelId="{0334AC98-6732-477D-98BB-9B7A5DC59FBB}" type="pres">
      <dgm:prSet presAssocID="{B84577F0-1DFA-4663-A5DF-B35D701158B5}" presName="connectorText" presStyleLbl="sibTrans2D1" presStyleIdx="2" presStyleCnt="4"/>
      <dgm:spPr/>
      <dgm:t>
        <a:bodyPr/>
        <a:lstStyle/>
        <a:p>
          <a:endParaRPr lang="es-CO"/>
        </a:p>
      </dgm:t>
    </dgm:pt>
    <dgm:pt modelId="{AB0E082F-0A4D-4CAD-A1E2-435114DE3F60}" type="pres">
      <dgm:prSet presAssocID="{031530B9-872A-4C9B-B068-BB16B7EA8041}" presName="node" presStyleLbl="node1" presStyleIdx="3" presStyleCnt="5" custScaleX="215329">
        <dgm:presLayoutVars>
          <dgm:bulletEnabled val="1"/>
        </dgm:presLayoutVars>
      </dgm:prSet>
      <dgm:spPr/>
      <dgm:t>
        <a:bodyPr/>
        <a:lstStyle/>
        <a:p>
          <a:endParaRPr lang="es-CO"/>
        </a:p>
      </dgm:t>
    </dgm:pt>
    <dgm:pt modelId="{B7460832-A798-47C6-9084-C18FE09F997C}" type="pres">
      <dgm:prSet presAssocID="{50884FAC-4C72-4F11-B17D-3E9433CEDBC1}" presName="sibTrans" presStyleLbl="sibTrans2D1" presStyleIdx="3" presStyleCnt="4"/>
      <dgm:spPr/>
      <dgm:t>
        <a:bodyPr/>
        <a:lstStyle/>
        <a:p>
          <a:endParaRPr lang="es-CO"/>
        </a:p>
      </dgm:t>
    </dgm:pt>
    <dgm:pt modelId="{51CA9510-D2E9-4696-A6C8-AE6EF5D05593}" type="pres">
      <dgm:prSet presAssocID="{50884FAC-4C72-4F11-B17D-3E9433CEDBC1}" presName="connectorText" presStyleLbl="sibTrans2D1" presStyleIdx="3" presStyleCnt="4"/>
      <dgm:spPr/>
      <dgm:t>
        <a:bodyPr/>
        <a:lstStyle/>
        <a:p>
          <a:endParaRPr lang="es-CO"/>
        </a:p>
      </dgm:t>
    </dgm:pt>
    <dgm:pt modelId="{482B09C0-731D-43A2-92CA-F295024A558B}" type="pres">
      <dgm:prSet presAssocID="{78F40EB8-B929-48D5-8794-986D41679D96}" presName="node" presStyleLbl="node1" presStyleIdx="4" presStyleCnt="5" custScaleX="215329">
        <dgm:presLayoutVars>
          <dgm:bulletEnabled val="1"/>
        </dgm:presLayoutVars>
      </dgm:prSet>
      <dgm:spPr/>
      <dgm:t>
        <a:bodyPr/>
        <a:lstStyle/>
        <a:p>
          <a:endParaRPr lang="es-CO"/>
        </a:p>
      </dgm:t>
    </dgm:pt>
  </dgm:ptLst>
  <dgm:cxnLst>
    <dgm:cxn modelId="{CA3E3059-51DC-4B5A-BD94-E65F604C4294}" srcId="{30A92FCF-CAFF-499E-990F-DD111AA63E7A}" destId="{2DBD3DB1-7CB1-429D-A2AD-3766D35FB6B2}" srcOrd="0" destOrd="0" parTransId="{E3B52DE9-2046-4EAF-910B-35445E1A8937}" sibTransId="{B76FF21D-3C75-48B2-A57B-CA9C5C3B564A}"/>
    <dgm:cxn modelId="{9C1FA1F5-AE26-46F3-86B8-6259399A5E3A}" srcId="{23C9ED6C-7AF6-4E54-ACCD-12C596274898}" destId="{BB44A4BA-1EEA-4DFA-9F7B-E835593A413C}" srcOrd="0" destOrd="0" parTransId="{B90175C9-25D4-4E09-A90C-C444E0331D09}" sibTransId="{5F98728A-5153-4AEC-88D1-38AAE6E4A96B}"/>
    <dgm:cxn modelId="{5E190C78-19D0-40F7-91E9-2327D3CEF823}" type="presOf" srcId="{031530B9-872A-4C9B-B068-BB16B7EA8041}" destId="{AB0E082F-0A4D-4CAD-A1E2-435114DE3F60}" srcOrd="0" destOrd="0" presId="urn:microsoft.com/office/officeart/2005/8/layout/process1"/>
    <dgm:cxn modelId="{40437535-0268-4EF5-802C-9ADC91663610}" type="presOf" srcId="{30A92FCF-CAFF-499E-990F-DD111AA63E7A}" destId="{2AAF7641-93C8-4A9B-A735-2669CA3B5133}" srcOrd="0" destOrd="0" presId="urn:microsoft.com/office/officeart/2005/8/layout/process1"/>
    <dgm:cxn modelId="{B43B51AA-738A-4D1E-92C6-CCD9FD6D74A7}" srcId="{519074CF-0E3F-4883-90BF-4F9EDDDE20FD}" destId="{78F40EB8-B929-48D5-8794-986D41679D96}" srcOrd="4" destOrd="0" parTransId="{96C3D5D6-F1DF-4A55-99E7-BF041BF0B40F}" sibTransId="{2D4D1DD2-8C1A-45B8-8033-0A761892A88D}"/>
    <dgm:cxn modelId="{D5DF402F-A5B4-4E05-8495-BE0A5B197C37}" type="presOf" srcId="{BB44A4BA-1EEA-4DFA-9F7B-E835593A413C}" destId="{B849AF90-2EA9-4DDA-8F4E-17CCC5742B43}" srcOrd="0" destOrd="1" presId="urn:microsoft.com/office/officeart/2005/8/layout/process1"/>
    <dgm:cxn modelId="{CBC707A9-F239-450C-BAAE-6B89219DF117}" srcId="{031530B9-872A-4C9B-B068-BB16B7EA8041}" destId="{4EC88C44-69C9-4B20-AAD4-06515FB9F7E5}" srcOrd="0" destOrd="0" parTransId="{7B38098D-2B27-4EF9-A09A-09E4BD9256D3}" sibTransId="{41B6F100-A52C-46C3-AD44-3BE25BD62961}"/>
    <dgm:cxn modelId="{584B5722-19DD-4AF1-B703-A7BE58F312DE}" type="presOf" srcId="{B84577F0-1DFA-4663-A5DF-B35D701158B5}" destId="{0334AC98-6732-477D-98BB-9B7A5DC59FBB}" srcOrd="1" destOrd="0" presId="urn:microsoft.com/office/officeart/2005/8/layout/process1"/>
    <dgm:cxn modelId="{ED8B235C-7554-4DFA-BFB8-C828AC48EBCE}" srcId="{10B55445-E0C5-4EF7-B227-8A237D46088E}" destId="{A212B43A-479C-4DA4-A344-99232CBB8CAC}" srcOrd="0" destOrd="0" parTransId="{0137CE88-618C-4792-8099-47445CC67A5D}" sibTransId="{C5455945-9A1C-4BCE-BF0A-46D2CA659E15}"/>
    <dgm:cxn modelId="{3DE913D4-F611-48E9-B9BE-054CA7AB95A9}" srcId="{519074CF-0E3F-4883-90BF-4F9EDDDE20FD}" destId="{10B55445-E0C5-4EF7-B227-8A237D46088E}" srcOrd="0" destOrd="0" parTransId="{A21D523D-A72F-4C48-85CD-0B9D2476EB02}" sibTransId="{DF181BDA-CE12-48BB-95E4-67150EBCB213}"/>
    <dgm:cxn modelId="{2FF2A791-E730-40D6-B4B2-12AC32496725}" type="presOf" srcId="{2DBD3DB1-7CB1-429D-A2AD-3766D35FB6B2}" destId="{2AAF7641-93C8-4A9B-A735-2669CA3B5133}" srcOrd="0" destOrd="1" presId="urn:microsoft.com/office/officeart/2005/8/layout/process1"/>
    <dgm:cxn modelId="{6AC1A0C6-28CB-4507-8118-51370AA31D58}" type="presOf" srcId="{23C9ED6C-7AF6-4E54-ACCD-12C596274898}" destId="{B849AF90-2EA9-4DDA-8F4E-17CCC5742B43}" srcOrd="0" destOrd="0" presId="urn:microsoft.com/office/officeart/2005/8/layout/process1"/>
    <dgm:cxn modelId="{47BBCE50-35CA-4E4C-AFAF-BF4357421A9F}" type="presOf" srcId="{DF181BDA-CE12-48BB-95E4-67150EBCB213}" destId="{472E590B-DAE8-44B5-9CA6-5F356DA8CBAF}" srcOrd="0" destOrd="0" presId="urn:microsoft.com/office/officeart/2005/8/layout/process1"/>
    <dgm:cxn modelId="{FC9BB05D-D456-42F0-8DE2-059A157CA805}" type="presOf" srcId="{4EC88C44-69C9-4B20-AAD4-06515FB9F7E5}" destId="{AB0E082F-0A4D-4CAD-A1E2-435114DE3F60}" srcOrd="0" destOrd="1" presId="urn:microsoft.com/office/officeart/2005/8/layout/process1"/>
    <dgm:cxn modelId="{F9C0E8CE-F500-4F1B-A7A4-0CACAE76E5CA}" type="presOf" srcId="{DF181BDA-CE12-48BB-95E4-67150EBCB213}" destId="{0E3E3FC3-D9B5-4B45-BD3F-D7815689E746}" srcOrd="1" destOrd="0" presId="urn:microsoft.com/office/officeart/2005/8/layout/process1"/>
    <dgm:cxn modelId="{F3D9E15C-0BE5-4ABF-8AC1-6A2EB678A0ED}" srcId="{519074CF-0E3F-4883-90BF-4F9EDDDE20FD}" destId="{031530B9-872A-4C9B-B068-BB16B7EA8041}" srcOrd="3" destOrd="0" parTransId="{F51ADFF1-430D-48C9-9946-EE5AFED96D3B}" sibTransId="{50884FAC-4C72-4F11-B17D-3E9433CEDBC1}"/>
    <dgm:cxn modelId="{3A4EEE36-3663-426D-BCCD-99D4D256B16C}" type="presOf" srcId="{519074CF-0E3F-4883-90BF-4F9EDDDE20FD}" destId="{A0C0C563-A86E-4D19-81AC-64156AF3693E}" srcOrd="0" destOrd="0" presId="urn:microsoft.com/office/officeart/2005/8/layout/process1"/>
    <dgm:cxn modelId="{45EB37B4-1F51-46AA-A059-6F6A75B11F4C}" type="presOf" srcId="{1206AF12-2825-43EE-8760-206F44D1118E}" destId="{482B09C0-731D-43A2-92CA-F295024A558B}" srcOrd="0" destOrd="1" presId="urn:microsoft.com/office/officeart/2005/8/layout/process1"/>
    <dgm:cxn modelId="{AF48D9F1-E96D-4DB8-8FB8-86044FD371D9}" type="presOf" srcId="{78F40EB8-B929-48D5-8794-986D41679D96}" destId="{482B09C0-731D-43A2-92CA-F295024A558B}" srcOrd="0" destOrd="0" presId="urn:microsoft.com/office/officeart/2005/8/layout/process1"/>
    <dgm:cxn modelId="{13682E9D-9D18-496F-ACD7-C08C723C46D8}" type="presOf" srcId="{50884FAC-4C72-4F11-B17D-3E9433CEDBC1}" destId="{51CA9510-D2E9-4696-A6C8-AE6EF5D05593}" srcOrd="1" destOrd="0" presId="urn:microsoft.com/office/officeart/2005/8/layout/process1"/>
    <dgm:cxn modelId="{346A3FEB-BCEE-40BA-A986-34C299AB818D}" srcId="{78F40EB8-B929-48D5-8794-986D41679D96}" destId="{1206AF12-2825-43EE-8760-206F44D1118E}" srcOrd="0" destOrd="0" parTransId="{7783EB77-4C5D-4728-B59D-AC5B2696C808}" sibTransId="{406EA6BA-E0B8-4D9C-A4E4-F69D2552DA08}"/>
    <dgm:cxn modelId="{3A9A2D0C-B8CA-4812-9D90-37F0473EEB62}" type="presOf" srcId="{50884FAC-4C72-4F11-B17D-3E9433CEDBC1}" destId="{B7460832-A798-47C6-9084-C18FE09F997C}" srcOrd="0" destOrd="0" presId="urn:microsoft.com/office/officeart/2005/8/layout/process1"/>
    <dgm:cxn modelId="{7D8A201D-076A-4AC4-8AFE-9520C8883999}" type="presOf" srcId="{80ADF604-9F61-4EC9-ADCF-78344B97919A}" destId="{33989D46-D02F-4AFE-9854-539067585F7D}" srcOrd="1" destOrd="0" presId="urn:microsoft.com/office/officeart/2005/8/layout/process1"/>
    <dgm:cxn modelId="{88A53ABF-FB9E-4971-BF67-8D9493443C4C}" srcId="{519074CF-0E3F-4883-90BF-4F9EDDDE20FD}" destId="{30A92FCF-CAFF-499E-990F-DD111AA63E7A}" srcOrd="2" destOrd="0" parTransId="{3D005C9D-4647-4836-8DF1-9DC11654AC2B}" sibTransId="{B84577F0-1DFA-4663-A5DF-B35D701158B5}"/>
    <dgm:cxn modelId="{BA8BBD62-AF33-4B74-888E-92B581459B66}" type="presOf" srcId="{A212B43A-479C-4DA4-A344-99232CBB8CAC}" destId="{DD060082-EDC7-42FC-B5D1-38866D44829E}" srcOrd="0" destOrd="1" presId="urn:microsoft.com/office/officeart/2005/8/layout/process1"/>
    <dgm:cxn modelId="{1CA7EA3D-B9C4-434F-A765-5890E90901B2}" type="presOf" srcId="{10B55445-E0C5-4EF7-B227-8A237D46088E}" destId="{DD060082-EDC7-42FC-B5D1-38866D44829E}" srcOrd="0" destOrd="0" presId="urn:microsoft.com/office/officeart/2005/8/layout/process1"/>
    <dgm:cxn modelId="{64639285-F094-44CD-94EA-48457269B91B}" type="presOf" srcId="{B84577F0-1DFA-4663-A5DF-B35D701158B5}" destId="{17BFBCD5-8A09-4320-83A5-7CB7D98AE24D}" srcOrd="0" destOrd="0" presId="urn:microsoft.com/office/officeart/2005/8/layout/process1"/>
    <dgm:cxn modelId="{376F294B-3082-4C64-88FD-FD90B99A1162}" srcId="{519074CF-0E3F-4883-90BF-4F9EDDDE20FD}" destId="{23C9ED6C-7AF6-4E54-ACCD-12C596274898}" srcOrd="1" destOrd="0" parTransId="{FFF98897-4C30-427C-87C3-1A92B67C8BCF}" sibTransId="{80ADF604-9F61-4EC9-ADCF-78344B97919A}"/>
    <dgm:cxn modelId="{4E4A508E-5418-4F3E-97E0-45D188F8EAE8}" type="presOf" srcId="{80ADF604-9F61-4EC9-ADCF-78344B97919A}" destId="{E878122E-6C4A-475E-AEE9-E86D145B465E}" srcOrd="0" destOrd="0" presId="urn:microsoft.com/office/officeart/2005/8/layout/process1"/>
    <dgm:cxn modelId="{20F33BE7-359D-4EF6-84C5-35E0655F334A}" type="presParOf" srcId="{A0C0C563-A86E-4D19-81AC-64156AF3693E}" destId="{DD060082-EDC7-42FC-B5D1-38866D44829E}" srcOrd="0" destOrd="0" presId="urn:microsoft.com/office/officeart/2005/8/layout/process1"/>
    <dgm:cxn modelId="{6E8ED235-50E3-4F10-881E-8D6A96ECEDFE}" type="presParOf" srcId="{A0C0C563-A86E-4D19-81AC-64156AF3693E}" destId="{472E590B-DAE8-44B5-9CA6-5F356DA8CBAF}" srcOrd="1" destOrd="0" presId="urn:microsoft.com/office/officeart/2005/8/layout/process1"/>
    <dgm:cxn modelId="{738DCD8C-7103-4F1A-9B6A-5A352931FE18}" type="presParOf" srcId="{472E590B-DAE8-44B5-9CA6-5F356DA8CBAF}" destId="{0E3E3FC3-D9B5-4B45-BD3F-D7815689E746}" srcOrd="0" destOrd="0" presId="urn:microsoft.com/office/officeart/2005/8/layout/process1"/>
    <dgm:cxn modelId="{F476EF28-6F2D-4C74-97CC-811ACB0C2C11}" type="presParOf" srcId="{A0C0C563-A86E-4D19-81AC-64156AF3693E}" destId="{B849AF90-2EA9-4DDA-8F4E-17CCC5742B43}" srcOrd="2" destOrd="0" presId="urn:microsoft.com/office/officeart/2005/8/layout/process1"/>
    <dgm:cxn modelId="{2B154688-9E75-427C-A3A5-1F7AAD88ABDF}" type="presParOf" srcId="{A0C0C563-A86E-4D19-81AC-64156AF3693E}" destId="{E878122E-6C4A-475E-AEE9-E86D145B465E}" srcOrd="3" destOrd="0" presId="urn:microsoft.com/office/officeart/2005/8/layout/process1"/>
    <dgm:cxn modelId="{C18DBB77-C673-41E9-AC23-9A9D53FF1A8D}" type="presParOf" srcId="{E878122E-6C4A-475E-AEE9-E86D145B465E}" destId="{33989D46-D02F-4AFE-9854-539067585F7D}" srcOrd="0" destOrd="0" presId="urn:microsoft.com/office/officeart/2005/8/layout/process1"/>
    <dgm:cxn modelId="{6434E601-A5B3-4290-B3D5-01119E8149B4}" type="presParOf" srcId="{A0C0C563-A86E-4D19-81AC-64156AF3693E}" destId="{2AAF7641-93C8-4A9B-A735-2669CA3B5133}" srcOrd="4" destOrd="0" presId="urn:microsoft.com/office/officeart/2005/8/layout/process1"/>
    <dgm:cxn modelId="{EF0F033E-FA52-4E1A-AFCF-3E83D8A8FBC3}" type="presParOf" srcId="{A0C0C563-A86E-4D19-81AC-64156AF3693E}" destId="{17BFBCD5-8A09-4320-83A5-7CB7D98AE24D}" srcOrd="5" destOrd="0" presId="urn:microsoft.com/office/officeart/2005/8/layout/process1"/>
    <dgm:cxn modelId="{C2E0ACCC-5982-47EA-A299-3D8CA131610E}" type="presParOf" srcId="{17BFBCD5-8A09-4320-83A5-7CB7D98AE24D}" destId="{0334AC98-6732-477D-98BB-9B7A5DC59FBB}" srcOrd="0" destOrd="0" presId="urn:microsoft.com/office/officeart/2005/8/layout/process1"/>
    <dgm:cxn modelId="{136DEDC2-6832-4235-9821-9403517DBA71}" type="presParOf" srcId="{A0C0C563-A86E-4D19-81AC-64156AF3693E}" destId="{AB0E082F-0A4D-4CAD-A1E2-435114DE3F60}" srcOrd="6" destOrd="0" presId="urn:microsoft.com/office/officeart/2005/8/layout/process1"/>
    <dgm:cxn modelId="{0639CE30-275B-4F2A-91C2-6DC83DA2F8C6}" type="presParOf" srcId="{A0C0C563-A86E-4D19-81AC-64156AF3693E}" destId="{B7460832-A798-47C6-9084-C18FE09F997C}" srcOrd="7" destOrd="0" presId="urn:microsoft.com/office/officeart/2005/8/layout/process1"/>
    <dgm:cxn modelId="{97A033F6-0BBE-4518-9029-B681CF176C56}" type="presParOf" srcId="{B7460832-A798-47C6-9084-C18FE09F997C}" destId="{51CA9510-D2E9-4696-A6C8-AE6EF5D05593}" srcOrd="0" destOrd="0" presId="urn:microsoft.com/office/officeart/2005/8/layout/process1"/>
    <dgm:cxn modelId="{F0FBC09C-A993-4084-8E66-4C14D47D0A83}" type="presParOf" srcId="{A0C0C563-A86E-4D19-81AC-64156AF3693E}" destId="{482B09C0-731D-43A2-92CA-F295024A558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1032E-E29B-4829-982D-EDCF8B2321E3}">
      <dsp:nvSpPr>
        <dsp:cNvPr id="0" name=""/>
        <dsp:cNvSpPr/>
      </dsp:nvSpPr>
      <dsp:spPr>
        <a:xfrm>
          <a:off x="934748" y="0"/>
          <a:ext cx="6797555" cy="424847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4BC296-0693-4D4B-B912-9AC7FF512AF7}">
      <dsp:nvSpPr>
        <dsp:cNvPr id="0" name=""/>
        <dsp:cNvSpPr/>
      </dsp:nvSpPr>
      <dsp:spPr>
        <a:xfrm>
          <a:off x="1604307" y="3159163"/>
          <a:ext cx="156343" cy="1563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7004F8-EB47-41A7-BA63-6AA0F642A21B}">
      <dsp:nvSpPr>
        <dsp:cNvPr id="0" name=""/>
        <dsp:cNvSpPr/>
      </dsp:nvSpPr>
      <dsp:spPr>
        <a:xfrm>
          <a:off x="432050" y="2075206"/>
          <a:ext cx="1626372" cy="101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843" tIns="0" rIns="0" bIns="0" numCol="1" spcCol="1270" anchor="t" anchorCtr="0">
          <a:noAutofit/>
        </a:bodyPr>
        <a:lstStyle/>
        <a:p>
          <a:pPr lvl="0" algn="l" defTabSz="622300">
            <a:lnSpc>
              <a:spcPct val="90000"/>
            </a:lnSpc>
            <a:spcBef>
              <a:spcPct val="0"/>
            </a:spcBef>
            <a:spcAft>
              <a:spcPct val="35000"/>
            </a:spcAft>
          </a:pPr>
          <a:r>
            <a:rPr lang="es-MX" sz="1400" b="1" kern="1200" dirty="0" smtClean="0"/>
            <a:t>2012:</a:t>
          </a:r>
          <a:r>
            <a:rPr lang="es-MX" sz="1400" b="0" kern="1200" dirty="0" smtClean="0"/>
            <a:t> Director y fundador advierte co</a:t>
          </a:r>
          <a:r>
            <a:rPr lang="es-MX" sz="1400" kern="1200" dirty="0" smtClean="0"/>
            <a:t>rrían el riesgo de ser </a:t>
          </a:r>
          <a:r>
            <a:rPr lang="es-MX" sz="1400" b="0" kern="1200" dirty="0" smtClean="0"/>
            <a:t>víctimas de un ataque </a:t>
          </a:r>
          <a:endParaRPr lang="es-CO" sz="1400" b="0" kern="1200" dirty="0"/>
        </a:p>
      </dsp:txBody>
      <dsp:txXfrm>
        <a:off x="432050" y="2075206"/>
        <a:ext cx="1626372" cy="1011136"/>
      </dsp:txXfrm>
    </dsp:sp>
    <dsp:sp modelId="{281D663E-CDAF-4663-944C-C851A70E60A7}">
      <dsp:nvSpPr>
        <dsp:cNvPr id="0" name=""/>
        <dsp:cNvSpPr/>
      </dsp:nvSpPr>
      <dsp:spPr>
        <a:xfrm>
          <a:off x="2450603" y="2346006"/>
          <a:ext cx="244711" cy="2447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10F52-98FF-4F74-ABA9-095688A42102}">
      <dsp:nvSpPr>
        <dsp:cNvPr id="0" name=""/>
        <dsp:cNvSpPr/>
      </dsp:nvSpPr>
      <dsp:spPr>
        <a:xfrm>
          <a:off x="2642750" y="2468362"/>
          <a:ext cx="1892113" cy="1780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668" tIns="0" rIns="0" bIns="0" numCol="1" spcCol="1270" anchor="t" anchorCtr="0">
          <a:noAutofit/>
        </a:bodyPr>
        <a:lstStyle/>
        <a:p>
          <a:pPr lvl="0" algn="l" defTabSz="622300">
            <a:lnSpc>
              <a:spcPct val="90000"/>
            </a:lnSpc>
            <a:spcBef>
              <a:spcPct val="0"/>
            </a:spcBef>
            <a:spcAft>
              <a:spcPct val="35000"/>
            </a:spcAft>
          </a:pPr>
          <a:r>
            <a:rPr lang="es-MX" sz="1400" b="1" kern="1200" dirty="0" smtClean="0"/>
            <a:t>25 de mayo de 2015: </a:t>
          </a:r>
          <a:r>
            <a:rPr lang="es-MX" sz="1400" kern="1200" dirty="0" smtClean="0"/>
            <a:t>El Director de Seguridad de Ashley Madison discutió  en privado asuntos de seguridad  prioritarios con el Presidente Ejecutivo</a:t>
          </a:r>
          <a:endParaRPr lang="es-MX" sz="1400" kern="1200" dirty="0"/>
        </a:p>
      </dsp:txBody>
      <dsp:txXfrm>
        <a:off x="2642750" y="2468362"/>
        <a:ext cx="1892113" cy="1780109"/>
      </dsp:txXfrm>
    </dsp:sp>
    <dsp:sp modelId="{9CD3E686-B795-42E1-A60A-8789BFF20351}">
      <dsp:nvSpPr>
        <dsp:cNvPr id="0" name=""/>
        <dsp:cNvSpPr/>
      </dsp:nvSpPr>
      <dsp:spPr>
        <a:xfrm>
          <a:off x="3538212" y="1697689"/>
          <a:ext cx="326282" cy="3262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1ADEFE-EE0B-42F1-B71C-9F082C451E69}">
      <dsp:nvSpPr>
        <dsp:cNvPr id="0" name=""/>
        <dsp:cNvSpPr/>
      </dsp:nvSpPr>
      <dsp:spPr>
        <a:xfrm>
          <a:off x="2893875" y="648076"/>
          <a:ext cx="1716867" cy="80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90" tIns="0" rIns="0" bIns="0" numCol="1" spcCol="1270" anchor="t" anchorCtr="0">
          <a:noAutofit/>
        </a:bodyPr>
        <a:lstStyle/>
        <a:p>
          <a:pPr lvl="0" algn="l" defTabSz="622300">
            <a:lnSpc>
              <a:spcPct val="90000"/>
            </a:lnSpc>
            <a:spcBef>
              <a:spcPct val="0"/>
            </a:spcBef>
            <a:spcAft>
              <a:spcPct val="35000"/>
            </a:spcAft>
          </a:pPr>
          <a:r>
            <a:rPr lang="es-MX" sz="1400" b="1" kern="1200" dirty="0" smtClean="0"/>
            <a:t>19 de Julio: </a:t>
          </a:r>
          <a:r>
            <a:rPr lang="es-MX" sz="1400" kern="1200" dirty="0" smtClean="0"/>
            <a:t>Hackers revelaron detalles de </a:t>
          </a:r>
          <a:r>
            <a:rPr lang="es-MX" sz="1400" u="sng" kern="1200" dirty="0" smtClean="0"/>
            <a:t>dos</a:t>
          </a:r>
          <a:r>
            <a:rPr lang="es-MX" sz="1400" kern="1200" dirty="0" smtClean="0"/>
            <a:t> miembros de Ashley Madison</a:t>
          </a:r>
          <a:endParaRPr lang="es-MX" sz="1400" kern="1200" dirty="0"/>
        </a:p>
      </dsp:txBody>
      <dsp:txXfrm>
        <a:off x="2893875" y="648076"/>
        <a:ext cx="1716867" cy="800098"/>
      </dsp:txXfrm>
    </dsp:sp>
    <dsp:sp modelId="{B583C853-93F1-4353-86A8-71C94255C747}">
      <dsp:nvSpPr>
        <dsp:cNvPr id="0" name=""/>
        <dsp:cNvSpPr/>
      </dsp:nvSpPr>
      <dsp:spPr>
        <a:xfrm>
          <a:off x="4802557" y="1191271"/>
          <a:ext cx="421448" cy="4214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A79276-9857-47FF-B8B9-9EF3022984FE}">
      <dsp:nvSpPr>
        <dsp:cNvPr id="0" name=""/>
        <dsp:cNvSpPr/>
      </dsp:nvSpPr>
      <dsp:spPr>
        <a:xfrm>
          <a:off x="4797595" y="1622341"/>
          <a:ext cx="1899155" cy="262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317" tIns="0" rIns="0" bIns="0" numCol="1" spcCol="1270" anchor="t" anchorCtr="0">
          <a:noAutofit/>
        </a:bodyPr>
        <a:lstStyle/>
        <a:p>
          <a:pPr lvl="0" algn="l" defTabSz="622300">
            <a:lnSpc>
              <a:spcPct val="90000"/>
            </a:lnSpc>
            <a:spcBef>
              <a:spcPct val="0"/>
            </a:spcBef>
            <a:spcAft>
              <a:spcPct val="35000"/>
            </a:spcAft>
          </a:pPr>
          <a:r>
            <a:rPr lang="es-MX" sz="1400" b="1" kern="1200" dirty="0" smtClean="0"/>
            <a:t>20 de agosto 2015: </a:t>
          </a:r>
          <a:r>
            <a:rPr lang="es-MX" sz="1400" b="0" kern="1200" dirty="0" smtClean="0"/>
            <a:t>L</a:t>
          </a:r>
          <a:r>
            <a:rPr lang="es-MX" sz="1400" kern="1200" dirty="0" smtClean="0"/>
            <a:t>os hackers publicaron aproximadamente 20 gigabytes de información  de los clientes incluyendo correos electrónicos personales  del Presidente Ejecutivo de AM</a:t>
          </a:r>
          <a:endParaRPr lang="es-MX" sz="1400" kern="1200" dirty="0"/>
        </a:p>
      </dsp:txBody>
      <dsp:txXfrm>
        <a:off x="4797595" y="1622341"/>
        <a:ext cx="1899155" cy="2626130"/>
      </dsp:txXfrm>
    </dsp:sp>
    <dsp:sp modelId="{1723B0EA-A691-4A03-AFC5-723DF95A5A8D}">
      <dsp:nvSpPr>
        <dsp:cNvPr id="0" name=""/>
        <dsp:cNvSpPr/>
      </dsp:nvSpPr>
      <dsp:spPr>
        <a:xfrm>
          <a:off x="6104289" y="853093"/>
          <a:ext cx="537006" cy="5370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C65E9-9DE6-45B3-85F7-2BC52C3510A6}">
      <dsp:nvSpPr>
        <dsp:cNvPr id="0" name=""/>
        <dsp:cNvSpPr/>
      </dsp:nvSpPr>
      <dsp:spPr>
        <a:xfrm>
          <a:off x="6793167" y="1129163"/>
          <a:ext cx="2315437" cy="260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549" tIns="0" rIns="0" bIns="0" numCol="1" spcCol="1270" anchor="t" anchorCtr="0">
          <a:noAutofit/>
        </a:bodyPr>
        <a:lstStyle/>
        <a:p>
          <a:pPr lvl="0" algn="l" defTabSz="622300">
            <a:lnSpc>
              <a:spcPct val="90000"/>
            </a:lnSpc>
            <a:spcBef>
              <a:spcPct val="0"/>
            </a:spcBef>
            <a:spcAft>
              <a:spcPct val="35000"/>
            </a:spcAft>
          </a:pPr>
          <a:r>
            <a:rPr lang="es-MX" sz="1400" b="1" kern="1200" dirty="0" smtClean="0"/>
            <a:t>21  de agosto 2015:</a:t>
          </a:r>
          <a:r>
            <a:rPr lang="es-MX" sz="1400" kern="1200" dirty="0" smtClean="0"/>
            <a:t> El grupo (hackers) afirmó que la seguridad era “mala” y que “no había nadie vigilando”. Agregó: “Lo único que encontramos era una red segmentada. Se podía usar la contraseña ‘</a:t>
          </a:r>
          <a:r>
            <a:rPr lang="es-MX" sz="1400" b="1" kern="1200" dirty="0" err="1" smtClean="0"/>
            <a:t>Pass1234</a:t>
          </a:r>
          <a:r>
            <a:rPr lang="es-MX" sz="1400" kern="1200" dirty="0" smtClean="0"/>
            <a:t>’ para entrar desde Internet a la </a:t>
          </a:r>
          <a:r>
            <a:rPr lang="es-MX" sz="1400" kern="1200" dirty="0" err="1" smtClean="0"/>
            <a:t>VPN</a:t>
          </a:r>
          <a:r>
            <a:rPr lang="es-MX" sz="1400" kern="1200" dirty="0" smtClean="0"/>
            <a:t> y al directorio raíz de todos sus servidores.”</a:t>
          </a:r>
          <a:endParaRPr lang="es-MX" sz="1400" kern="1200" dirty="0"/>
        </a:p>
      </dsp:txBody>
      <dsp:txXfrm>
        <a:off x="6793167" y="1129163"/>
        <a:ext cx="2315437" cy="2609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A1367-404F-4C78-A988-FCE99EA8F66B}">
      <dsp:nvSpPr>
        <dsp:cNvPr id="0" name=""/>
        <dsp:cNvSpPr/>
      </dsp:nvSpPr>
      <dsp:spPr>
        <a:xfrm>
          <a:off x="0" y="1028700"/>
          <a:ext cx="8686800" cy="1371600"/>
        </a:xfrm>
        <a:prstGeom prst="notchedRightArrow">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AA5D15F5-B876-4FC2-AD48-375CA6E955A6}">
      <dsp:nvSpPr>
        <dsp:cNvPr id="0" name=""/>
        <dsp:cNvSpPr/>
      </dsp:nvSpPr>
      <dsp:spPr>
        <a:xfrm>
          <a:off x="2853" y="0"/>
          <a:ext cx="1246394"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lvl="0" algn="ctr" defTabSz="800100">
            <a:lnSpc>
              <a:spcPct val="90000"/>
            </a:lnSpc>
            <a:spcBef>
              <a:spcPct val="0"/>
            </a:spcBef>
            <a:spcAft>
              <a:spcPct val="35000"/>
            </a:spcAft>
          </a:pPr>
          <a:r>
            <a:rPr lang="en-US" sz="1800" b="1" kern="1200" dirty="0" smtClean="0">
              <a:solidFill>
                <a:srgbClr val="C00000"/>
              </a:solidFill>
            </a:rPr>
            <a:t>Fun</a:t>
          </a:r>
          <a:endParaRPr lang="en-US" sz="1800" b="1" kern="1200" dirty="0">
            <a:solidFill>
              <a:srgbClr val="C00000"/>
            </a:solidFill>
          </a:endParaRPr>
        </a:p>
        <a:p>
          <a:pPr marL="114300" lvl="1" indent="-114300" algn="ctr" defTabSz="622300">
            <a:lnSpc>
              <a:spcPct val="90000"/>
            </a:lnSpc>
            <a:spcBef>
              <a:spcPct val="0"/>
            </a:spcBef>
            <a:spcAft>
              <a:spcPct val="15000"/>
            </a:spcAft>
            <a:buChar char="••"/>
          </a:pPr>
          <a:r>
            <a:rPr lang="en-US" sz="1400" kern="1200" dirty="0" smtClean="0"/>
            <a:t>Technically curious individuals</a:t>
          </a:r>
          <a:endParaRPr lang="en-US" sz="1400" kern="1200" dirty="0"/>
        </a:p>
      </dsp:txBody>
      <dsp:txXfrm>
        <a:off x="2853" y="0"/>
        <a:ext cx="1246394" cy="1371600"/>
      </dsp:txXfrm>
    </dsp:sp>
    <dsp:sp modelId="{A68A538D-8123-429C-9721-B59F05AF3007}">
      <dsp:nvSpPr>
        <dsp:cNvPr id="0" name=""/>
        <dsp:cNvSpPr/>
      </dsp:nvSpPr>
      <dsp:spPr>
        <a:xfrm>
          <a:off x="454600" y="1543049"/>
          <a:ext cx="342900" cy="34290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2467C6-D7C5-4590-B04D-FA7A7DA0311D}">
      <dsp:nvSpPr>
        <dsp:cNvPr id="0" name=""/>
        <dsp:cNvSpPr/>
      </dsp:nvSpPr>
      <dsp:spPr>
        <a:xfrm>
          <a:off x="1311567" y="2057400"/>
          <a:ext cx="1873667"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lvl="0" algn="ctr" defTabSz="711200">
            <a:lnSpc>
              <a:spcPct val="90000"/>
            </a:lnSpc>
            <a:spcBef>
              <a:spcPct val="0"/>
            </a:spcBef>
            <a:spcAft>
              <a:spcPct val="35000"/>
            </a:spcAft>
          </a:pPr>
          <a:r>
            <a:rPr lang="en-US" sz="1600" b="1" kern="1200" dirty="0" smtClean="0">
              <a:solidFill>
                <a:srgbClr val="C00000"/>
              </a:solidFill>
            </a:rPr>
            <a:t>Fame</a:t>
          </a:r>
          <a:endParaRPr lang="en-US" sz="1600" b="1" kern="1200" dirty="0">
            <a:solidFill>
              <a:srgbClr val="C00000"/>
            </a:solidFill>
          </a:endParaRPr>
        </a:p>
        <a:p>
          <a:pPr marL="114300" lvl="1" indent="-114300" algn="ctr" defTabSz="622300">
            <a:lnSpc>
              <a:spcPct val="90000"/>
            </a:lnSpc>
            <a:spcBef>
              <a:spcPct val="0"/>
            </a:spcBef>
            <a:spcAft>
              <a:spcPct val="15000"/>
            </a:spcAft>
            <a:buChar char="••"/>
          </a:pPr>
          <a:r>
            <a:rPr lang="en-US" sz="1400" kern="1200" dirty="0" smtClean="0"/>
            <a:t>Technically adept groups leaving their mark on public websites</a:t>
          </a:r>
          <a:endParaRPr lang="en-US" sz="1400" kern="1200" dirty="0"/>
        </a:p>
      </dsp:txBody>
      <dsp:txXfrm>
        <a:off x="1311567" y="2057400"/>
        <a:ext cx="1873667" cy="1371600"/>
      </dsp:txXfrm>
    </dsp:sp>
    <dsp:sp modelId="{6A5AB319-1A37-4366-813B-9C557A0A5767}">
      <dsp:nvSpPr>
        <dsp:cNvPr id="0" name=""/>
        <dsp:cNvSpPr/>
      </dsp:nvSpPr>
      <dsp:spPr>
        <a:xfrm>
          <a:off x="2076951" y="1543049"/>
          <a:ext cx="342900" cy="34290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C09751-9C44-4D53-B917-DF0290F7CE74}">
      <dsp:nvSpPr>
        <dsp:cNvPr id="0" name=""/>
        <dsp:cNvSpPr/>
      </dsp:nvSpPr>
      <dsp:spPr>
        <a:xfrm>
          <a:off x="3247554" y="0"/>
          <a:ext cx="2097806"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lvl="0" algn="ctr" defTabSz="622300">
            <a:lnSpc>
              <a:spcPct val="90000"/>
            </a:lnSpc>
            <a:spcBef>
              <a:spcPct val="0"/>
            </a:spcBef>
            <a:spcAft>
              <a:spcPct val="35000"/>
            </a:spcAft>
          </a:pPr>
          <a:r>
            <a:rPr lang="en-US" sz="1400" b="1" kern="1200" dirty="0" smtClean="0">
              <a:solidFill>
                <a:srgbClr val="C00000"/>
              </a:solidFill>
            </a:rPr>
            <a:t>Fortune</a:t>
          </a:r>
          <a:endParaRPr lang="en-US" sz="1400" b="1" kern="1200" dirty="0">
            <a:solidFill>
              <a:srgbClr val="C00000"/>
            </a:solidFill>
          </a:endParaRPr>
        </a:p>
        <a:p>
          <a:pPr marL="114300" lvl="1" indent="-114300" algn="ctr" defTabSz="622300">
            <a:lnSpc>
              <a:spcPct val="90000"/>
            </a:lnSpc>
            <a:spcBef>
              <a:spcPct val="0"/>
            </a:spcBef>
            <a:spcAft>
              <a:spcPct val="15000"/>
            </a:spcAft>
            <a:buChar char="••"/>
          </a:pPr>
          <a:r>
            <a:rPr lang="en-US" sz="1400" kern="1200" dirty="0" smtClean="0"/>
            <a:t>Cyber criminals and organized gangs stealing money, data ransom schemes and competitive information</a:t>
          </a:r>
          <a:endParaRPr lang="en-US" sz="1400" kern="1200" dirty="0"/>
        </a:p>
      </dsp:txBody>
      <dsp:txXfrm>
        <a:off x="3247554" y="0"/>
        <a:ext cx="2097806" cy="1371600"/>
      </dsp:txXfrm>
    </dsp:sp>
    <dsp:sp modelId="{CF73F088-4A0E-4910-A83C-38E558F13D3B}">
      <dsp:nvSpPr>
        <dsp:cNvPr id="0" name=""/>
        <dsp:cNvSpPr/>
      </dsp:nvSpPr>
      <dsp:spPr>
        <a:xfrm>
          <a:off x="4125008" y="1543049"/>
          <a:ext cx="342900" cy="34290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B78DCF-487D-4404-8D2E-B6BD388EECDC}">
      <dsp:nvSpPr>
        <dsp:cNvPr id="0" name=""/>
        <dsp:cNvSpPr/>
      </dsp:nvSpPr>
      <dsp:spPr>
        <a:xfrm>
          <a:off x="5407681" y="2057400"/>
          <a:ext cx="2407585"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lvl="0" algn="ctr" defTabSz="755650">
            <a:lnSpc>
              <a:spcPct val="90000"/>
            </a:lnSpc>
            <a:spcBef>
              <a:spcPct val="0"/>
            </a:spcBef>
            <a:spcAft>
              <a:spcPct val="35000"/>
            </a:spcAft>
          </a:pPr>
          <a:r>
            <a:rPr lang="en-US" sz="1700" b="1" kern="1200" dirty="0" smtClean="0">
              <a:solidFill>
                <a:srgbClr val="C00000"/>
              </a:solidFill>
            </a:rPr>
            <a:t>Force</a:t>
          </a:r>
          <a:endParaRPr lang="en-US" sz="1700" b="1" kern="1200" dirty="0">
            <a:solidFill>
              <a:srgbClr val="C00000"/>
            </a:solidFill>
          </a:endParaRPr>
        </a:p>
        <a:p>
          <a:pPr marL="114300" lvl="1" indent="-114300" algn="ctr" defTabSz="622300">
            <a:lnSpc>
              <a:spcPct val="90000"/>
            </a:lnSpc>
            <a:spcBef>
              <a:spcPct val="0"/>
            </a:spcBef>
            <a:spcAft>
              <a:spcPct val="15000"/>
            </a:spcAft>
            <a:buChar char="••"/>
          </a:pPr>
          <a:r>
            <a:rPr lang="en-US" sz="1400" kern="1200" dirty="0" smtClean="0"/>
            <a:t>Nation states and non-nation state groups launching targeted attacks for strategic purposes</a:t>
          </a:r>
          <a:endParaRPr lang="en-US" sz="1400" kern="1200" dirty="0"/>
        </a:p>
      </dsp:txBody>
      <dsp:txXfrm>
        <a:off x="5407681" y="2057400"/>
        <a:ext cx="2407585" cy="1371600"/>
      </dsp:txXfrm>
    </dsp:sp>
    <dsp:sp modelId="{BCC6B756-9240-4A0C-8CD0-99AE43F9420D}">
      <dsp:nvSpPr>
        <dsp:cNvPr id="0" name=""/>
        <dsp:cNvSpPr/>
      </dsp:nvSpPr>
      <dsp:spPr>
        <a:xfrm>
          <a:off x="6440024" y="1543049"/>
          <a:ext cx="342900" cy="342900"/>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60082-EDC7-42FC-B5D1-38866D44829E}">
      <dsp:nvSpPr>
        <dsp:cNvPr id="0" name=""/>
        <dsp:cNvSpPr/>
      </dsp:nvSpPr>
      <dsp:spPr>
        <a:xfrm>
          <a:off x="6480" y="0"/>
          <a:ext cx="1376954" cy="1224135"/>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MX" sz="1200" kern="1200" dirty="0" smtClean="0"/>
            <a:t>Coordinar</a:t>
          </a:r>
          <a:endParaRPr lang="es-MX" sz="1200" kern="1200" dirty="0"/>
        </a:p>
        <a:p>
          <a:pPr marL="114300" lvl="1" indent="-114300" algn="l" defTabSz="533400">
            <a:lnSpc>
              <a:spcPct val="90000"/>
            </a:lnSpc>
            <a:spcBef>
              <a:spcPct val="0"/>
            </a:spcBef>
            <a:spcAft>
              <a:spcPct val="15000"/>
            </a:spcAft>
            <a:buChar char="••"/>
          </a:pPr>
          <a:r>
            <a:rPr lang="es-MX" sz="1200" kern="1200" dirty="0" smtClean="0"/>
            <a:t>Coordinación con el líder del contrato </a:t>
          </a:r>
          <a:r>
            <a:rPr lang="es-MX" sz="1200" kern="1200" dirty="0" err="1" smtClean="0"/>
            <a:t>ly</a:t>
          </a:r>
          <a:r>
            <a:rPr lang="es-MX" sz="1200" kern="1200" dirty="0" smtClean="0"/>
            <a:t> el proveedor la auditoría. </a:t>
          </a:r>
          <a:endParaRPr lang="es-MX" sz="1200" kern="1200" dirty="0"/>
        </a:p>
      </dsp:txBody>
      <dsp:txXfrm>
        <a:off x="42334" y="35854"/>
        <a:ext cx="1305246" cy="1152427"/>
      </dsp:txXfrm>
    </dsp:sp>
    <dsp:sp modelId="{472E590B-DAE8-44B5-9CA6-5F356DA8CBAF}">
      <dsp:nvSpPr>
        <dsp:cNvPr id="0" name=""/>
        <dsp:cNvSpPr/>
      </dsp:nvSpPr>
      <dsp:spPr>
        <a:xfrm>
          <a:off x="1447381" y="532774"/>
          <a:ext cx="135566" cy="15858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MX" sz="1200" kern="1200"/>
        </a:p>
      </dsp:txBody>
      <dsp:txXfrm>
        <a:off x="1447381" y="564491"/>
        <a:ext cx="94896" cy="95153"/>
      </dsp:txXfrm>
    </dsp:sp>
    <dsp:sp modelId="{B849AF90-2EA9-4DDA-8F4E-17CCC5742B43}">
      <dsp:nvSpPr>
        <dsp:cNvPr id="0" name=""/>
        <dsp:cNvSpPr/>
      </dsp:nvSpPr>
      <dsp:spPr>
        <a:xfrm>
          <a:off x="1639221" y="0"/>
          <a:ext cx="1376954" cy="1224135"/>
        </a:xfrm>
        <a:prstGeom prst="roundRect">
          <a:avLst>
            <a:gd name="adj" fmla="val 10000"/>
          </a:avLst>
        </a:prstGeom>
        <a:gradFill rotWithShape="0">
          <a:gsLst>
            <a:gs pos="0">
              <a:schemeClr val="accent3">
                <a:hueOff val="2812566"/>
                <a:satOff val="-4220"/>
                <a:lumOff val="-686"/>
                <a:alphaOff val="0"/>
                <a:shade val="51000"/>
                <a:satMod val="130000"/>
              </a:schemeClr>
            </a:gs>
            <a:gs pos="80000">
              <a:schemeClr val="accent3">
                <a:hueOff val="2812566"/>
                <a:satOff val="-4220"/>
                <a:lumOff val="-686"/>
                <a:alphaOff val="0"/>
                <a:shade val="93000"/>
                <a:satMod val="130000"/>
              </a:schemeClr>
            </a:gs>
            <a:gs pos="100000">
              <a:schemeClr val="accent3">
                <a:hueOff val="2812566"/>
                <a:satOff val="-4220"/>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MX" sz="1200" kern="1200" dirty="0" smtClean="0"/>
            <a:t>Notificar / Invitar</a:t>
          </a:r>
          <a:endParaRPr lang="es-MX" sz="1200" kern="1200" dirty="0"/>
        </a:p>
        <a:p>
          <a:pPr marL="114300" lvl="1" indent="-114300" algn="l" defTabSz="533400">
            <a:lnSpc>
              <a:spcPct val="90000"/>
            </a:lnSpc>
            <a:spcBef>
              <a:spcPct val="0"/>
            </a:spcBef>
            <a:spcAft>
              <a:spcPct val="15000"/>
            </a:spcAft>
            <a:buChar char="••"/>
          </a:pPr>
          <a:r>
            <a:rPr lang="es-MX" sz="1200" kern="1200" dirty="0" smtClean="0">
              <a:solidFill>
                <a:schemeClr val="bg1"/>
              </a:solidFill>
            </a:rPr>
            <a:t>Informar sobre auditoría e invitar a las áreas involucradas.</a:t>
          </a:r>
          <a:endParaRPr lang="es-MX" sz="1200" kern="1200" dirty="0">
            <a:solidFill>
              <a:schemeClr val="bg1"/>
            </a:solidFill>
          </a:endParaRPr>
        </a:p>
      </dsp:txBody>
      <dsp:txXfrm>
        <a:off x="1675075" y="35854"/>
        <a:ext cx="1305246" cy="1152427"/>
      </dsp:txXfrm>
    </dsp:sp>
    <dsp:sp modelId="{E878122E-6C4A-475E-AEE9-E86D145B465E}">
      <dsp:nvSpPr>
        <dsp:cNvPr id="0" name=""/>
        <dsp:cNvSpPr/>
      </dsp:nvSpPr>
      <dsp:spPr>
        <a:xfrm>
          <a:off x="3080122" y="532774"/>
          <a:ext cx="135566" cy="158587"/>
        </a:xfrm>
        <a:prstGeom prst="rightArrow">
          <a:avLst>
            <a:gd name="adj1" fmla="val 60000"/>
            <a:gd name="adj2" fmla="val 50000"/>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MX" sz="1200" kern="1200"/>
        </a:p>
      </dsp:txBody>
      <dsp:txXfrm>
        <a:off x="3080122" y="564491"/>
        <a:ext cx="94896" cy="95153"/>
      </dsp:txXfrm>
    </dsp:sp>
    <dsp:sp modelId="{2AAF7641-93C8-4A9B-A735-2669CA3B5133}">
      <dsp:nvSpPr>
        <dsp:cNvPr id="0" name=""/>
        <dsp:cNvSpPr/>
      </dsp:nvSpPr>
      <dsp:spPr>
        <a:xfrm>
          <a:off x="3271962" y="0"/>
          <a:ext cx="1376954" cy="1224135"/>
        </a:xfrm>
        <a:prstGeom prst="roundRect">
          <a:avLst>
            <a:gd name="adj" fmla="val 1000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MX" sz="1200" kern="1200" dirty="0" smtClean="0"/>
            <a:t>Ejecución</a:t>
          </a:r>
          <a:endParaRPr lang="es-MX" sz="1200" kern="1200" dirty="0"/>
        </a:p>
        <a:p>
          <a:pPr marL="114300" lvl="1" indent="-114300" algn="l" defTabSz="533400">
            <a:lnSpc>
              <a:spcPct val="90000"/>
            </a:lnSpc>
            <a:spcBef>
              <a:spcPct val="0"/>
            </a:spcBef>
            <a:spcAft>
              <a:spcPct val="15000"/>
            </a:spcAft>
            <a:buChar char="••"/>
          </a:pPr>
          <a:r>
            <a:rPr lang="es-MX" sz="1200" kern="1200" dirty="0" smtClean="0">
              <a:solidFill>
                <a:schemeClr val="bg1"/>
              </a:solidFill>
            </a:rPr>
            <a:t>Visita al proveedor y aplicación del cuestionario de Riesgo.</a:t>
          </a:r>
          <a:endParaRPr lang="es-MX" sz="1200" kern="1200" dirty="0">
            <a:solidFill>
              <a:schemeClr val="bg1"/>
            </a:solidFill>
          </a:endParaRPr>
        </a:p>
      </dsp:txBody>
      <dsp:txXfrm>
        <a:off x="3307816" y="35854"/>
        <a:ext cx="1305246" cy="1152427"/>
      </dsp:txXfrm>
    </dsp:sp>
    <dsp:sp modelId="{17BFBCD5-8A09-4320-83A5-7CB7D98AE24D}">
      <dsp:nvSpPr>
        <dsp:cNvPr id="0" name=""/>
        <dsp:cNvSpPr/>
      </dsp:nvSpPr>
      <dsp:spPr>
        <a:xfrm>
          <a:off x="4712863" y="532774"/>
          <a:ext cx="135566" cy="158587"/>
        </a:xfrm>
        <a:prstGeom prst="rightArrow">
          <a:avLst>
            <a:gd name="adj1" fmla="val 60000"/>
            <a:gd name="adj2" fmla="val 50000"/>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s-MX" sz="600" kern="1200"/>
        </a:p>
      </dsp:txBody>
      <dsp:txXfrm>
        <a:off x="4712863" y="564491"/>
        <a:ext cx="94896" cy="95153"/>
      </dsp:txXfrm>
    </dsp:sp>
    <dsp:sp modelId="{AB0E082F-0A4D-4CAD-A1E2-435114DE3F60}">
      <dsp:nvSpPr>
        <dsp:cNvPr id="0" name=""/>
        <dsp:cNvSpPr/>
      </dsp:nvSpPr>
      <dsp:spPr>
        <a:xfrm>
          <a:off x="4904702" y="0"/>
          <a:ext cx="1376954" cy="1224135"/>
        </a:xfrm>
        <a:prstGeom prst="roundRect">
          <a:avLst>
            <a:gd name="adj" fmla="val 10000"/>
          </a:avLst>
        </a:prstGeom>
        <a:gradFill rotWithShape="0">
          <a:gsLst>
            <a:gs pos="0">
              <a:schemeClr val="accent3">
                <a:hueOff val="8437698"/>
                <a:satOff val="-12660"/>
                <a:lumOff val="-2059"/>
                <a:alphaOff val="0"/>
                <a:shade val="51000"/>
                <a:satMod val="130000"/>
              </a:schemeClr>
            </a:gs>
            <a:gs pos="80000">
              <a:schemeClr val="accent3">
                <a:hueOff val="8437698"/>
                <a:satOff val="-12660"/>
                <a:lumOff val="-2059"/>
                <a:alphaOff val="0"/>
                <a:shade val="93000"/>
                <a:satMod val="130000"/>
              </a:schemeClr>
            </a:gs>
            <a:gs pos="100000">
              <a:schemeClr val="accent3">
                <a:hueOff val="8437698"/>
                <a:satOff val="-12660"/>
                <a:lumOff val="-2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MX" sz="1200" kern="1200" dirty="0" smtClean="0">
              <a:solidFill>
                <a:schemeClr val="bg1"/>
              </a:solidFill>
            </a:rPr>
            <a:t>Informar</a:t>
          </a:r>
          <a:endParaRPr lang="es-MX" sz="1200" kern="1200" dirty="0">
            <a:solidFill>
              <a:schemeClr val="bg1"/>
            </a:solidFill>
          </a:endParaRPr>
        </a:p>
        <a:p>
          <a:pPr marL="114300" lvl="1" indent="-114300" algn="l" defTabSz="533400">
            <a:lnSpc>
              <a:spcPct val="90000"/>
            </a:lnSpc>
            <a:spcBef>
              <a:spcPct val="0"/>
            </a:spcBef>
            <a:spcAft>
              <a:spcPct val="15000"/>
            </a:spcAft>
            <a:buChar char="••"/>
          </a:pPr>
          <a:r>
            <a:rPr lang="es-MX" sz="1200" kern="1200" dirty="0" smtClean="0">
              <a:solidFill>
                <a:schemeClr val="bg1"/>
              </a:solidFill>
            </a:rPr>
            <a:t>Consolidación y divulgación de resultados con áreas Involucradas.</a:t>
          </a:r>
          <a:endParaRPr lang="es-MX" sz="1200" kern="1200" dirty="0">
            <a:solidFill>
              <a:schemeClr val="bg1"/>
            </a:solidFill>
          </a:endParaRPr>
        </a:p>
      </dsp:txBody>
      <dsp:txXfrm>
        <a:off x="4940556" y="35854"/>
        <a:ext cx="1305246" cy="1152427"/>
      </dsp:txXfrm>
    </dsp:sp>
    <dsp:sp modelId="{B7460832-A798-47C6-9084-C18FE09F997C}">
      <dsp:nvSpPr>
        <dsp:cNvPr id="0" name=""/>
        <dsp:cNvSpPr/>
      </dsp:nvSpPr>
      <dsp:spPr>
        <a:xfrm>
          <a:off x="6345604" y="532774"/>
          <a:ext cx="135566" cy="158587"/>
        </a:xfrm>
        <a:prstGeom prst="rightArrow">
          <a:avLst>
            <a:gd name="adj1" fmla="val 60000"/>
            <a:gd name="adj2" fmla="val 50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s-MX" sz="600" kern="1200"/>
        </a:p>
      </dsp:txBody>
      <dsp:txXfrm>
        <a:off x="6345604" y="564491"/>
        <a:ext cx="94896" cy="95153"/>
      </dsp:txXfrm>
    </dsp:sp>
    <dsp:sp modelId="{482B09C0-731D-43A2-92CA-F295024A558B}">
      <dsp:nvSpPr>
        <dsp:cNvPr id="0" name=""/>
        <dsp:cNvSpPr/>
      </dsp:nvSpPr>
      <dsp:spPr>
        <a:xfrm>
          <a:off x="6537443" y="0"/>
          <a:ext cx="1376954" cy="1224135"/>
        </a:xfrm>
        <a:prstGeom prst="roundRect">
          <a:avLst>
            <a:gd name="adj" fmla="val 10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MX" sz="1200" kern="1200" dirty="0" smtClean="0">
              <a:solidFill>
                <a:schemeClr val="bg1"/>
              </a:solidFill>
            </a:rPr>
            <a:t>Presentación a Comité de riesgos</a:t>
          </a:r>
          <a:endParaRPr lang="es-MX" sz="1200" kern="1200" dirty="0">
            <a:solidFill>
              <a:schemeClr val="bg1"/>
            </a:solidFill>
          </a:endParaRPr>
        </a:p>
        <a:p>
          <a:pPr marL="114300" lvl="1" indent="-114300" algn="l" defTabSz="533400">
            <a:lnSpc>
              <a:spcPct val="90000"/>
            </a:lnSpc>
            <a:spcBef>
              <a:spcPct val="0"/>
            </a:spcBef>
            <a:spcAft>
              <a:spcPct val="15000"/>
            </a:spcAft>
            <a:buChar char="••"/>
          </a:pPr>
          <a:r>
            <a:rPr lang="es-MX" sz="1200" kern="1200" dirty="0" smtClean="0">
              <a:solidFill>
                <a:schemeClr val="bg1"/>
              </a:solidFill>
            </a:rPr>
            <a:t>Exposición de resultados y toma de decisiones.</a:t>
          </a:r>
          <a:endParaRPr lang="es-MX" sz="1200" kern="1200" dirty="0">
            <a:solidFill>
              <a:schemeClr val="bg1"/>
            </a:solidFill>
          </a:endParaRPr>
        </a:p>
      </dsp:txBody>
      <dsp:txXfrm>
        <a:off x="6573297" y="35854"/>
        <a:ext cx="1305246" cy="115242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08C975-6C20-441C-9738-3AD2ADF04A0D}" type="datetimeFigureOut">
              <a:rPr lang="es-CO" smtClean="0"/>
              <a:t>28/10/2016</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81FCAA-2753-40B9-B990-2338D0B58FE9}" type="slidenum">
              <a:rPr lang="es-CO" smtClean="0"/>
              <a:t>‹Nº›</a:t>
            </a:fld>
            <a:endParaRPr lang="es-CO"/>
          </a:p>
        </p:txBody>
      </p:sp>
    </p:spTree>
    <p:extLst>
      <p:ext uri="{BB962C8B-B14F-4D97-AF65-F5344CB8AC3E}">
        <p14:creationId xmlns:p14="http://schemas.microsoft.com/office/powerpoint/2010/main" val="53174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D4147EF5-E3A1-4C99-8EF0-4B4DA3C3551F}" type="slidenum">
              <a:rPr lang="es-CO" smtClean="0">
                <a:solidFill>
                  <a:prstClr val="black"/>
                </a:solidFill>
              </a:rPr>
              <a:pPr/>
              <a:t>3</a:t>
            </a:fld>
            <a:endParaRPr lang="es-CO">
              <a:solidFill>
                <a:prstClr val="black"/>
              </a:solidFill>
            </a:endParaRPr>
          </a:p>
        </p:txBody>
      </p:sp>
    </p:spTree>
    <p:extLst>
      <p:ext uri="{BB962C8B-B14F-4D97-AF65-F5344CB8AC3E}">
        <p14:creationId xmlns:p14="http://schemas.microsoft.com/office/powerpoint/2010/main" val="727729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D4147EF5-E3A1-4C99-8EF0-4B4DA3C3551F}" type="slidenum">
              <a:rPr lang="es-CO" smtClean="0">
                <a:solidFill>
                  <a:prstClr val="black"/>
                </a:solidFill>
              </a:rPr>
              <a:pPr/>
              <a:t>9</a:t>
            </a:fld>
            <a:endParaRPr lang="es-CO">
              <a:solidFill>
                <a:prstClr val="black"/>
              </a:solidFill>
            </a:endParaRPr>
          </a:p>
        </p:txBody>
      </p:sp>
    </p:spTree>
    <p:extLst>
      <p:ext uri="{BB962C8B-B14F-4D97-AF65-F5344CB8AC3E}">
        <p14:creationId xmlns:p14="http://schemas.microsoft.com/office/powerpoint/2010/main" val="72772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796D4159-5571-4E83-AA5A-F802EAFBD4AA}" type="slidenum">
              <a:rPr lang="es-MX" smtClean="0"/>
              <a:t>19</a:t>
            </a:fld>
            <a:endParaRPr lang="es-MX"/>
          </a:p>
        </p:txBody>
      </p:sp>
    </p:spTree>
    <p:extLst>
      <p:ext uri="{BB962C8B-B14F-4D97-AF65-F5344CB8AC3E}">
        <p14:creationId xmlns:p14="http://schemas.microsoft.com/office/powerpoint/2010/main" val="761705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D4147EF5-E3A1-4C99-8EF0-4B4DA3C3551F}" type="slidenum">
              <a:rPr lang="es-CO" smtClean="0">
                <a:solidFill>
                  <a:prstClr val="black"/>
                </a:solidFill>
              </a:rPr>
              <a:pPr/>
              <a:t>27</a:t>
            </a:fld>
            <a:endParaRPr lang="es-CO">
              <a:solidFill>
                <a:prstClr val="black"/>
              </a:solidFill>
            </a:endParaRPr>
          </a:p>
        </p:txBody>
      </p:sp>
    </p:spTree>
    <p:extLst>
      <p:ext uri="{BB962C8B-B14F-4D97-AF65-F5344CB8AC3E}">
        <p14:creationId xmlns:p14="http://schemas.microsoft.com/office/powerpoint/2010/main" val="727729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CO" smtClean="0"/>
          </a:p>
        </p:txBody>
      </p:sp>
      <p:sp>
        <p:nvSpPr>
          <p:cNvPr id="665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6D0F46-FB5B-4AFB-AD56-4322328C6679}" type="slidenum">
              <a:rPr lang="en-GB" smtClean="0"/>
              <a:pPr fontAlgn="base">
                <a:spcBef>
                  <a:spcPct val="0"/>
                </a:spcBef>
                <a:spcAft>
                  <a:spcPct val="0"/>
                </a:spcAft>
                <a:defRPr/>
              </a:pPr>
              <a:t>37</a:t>
            </a:fld>
            <a:endParaRPr lang="en-GB" smtClean="0"/>
          </a:p>
        </p:txBody>
      </p:sp>
    </p:spTree>
    <p:extLst>
      <p:ext uri="{BB962C8B-B14F-4D97-AF65-F5344CB8AC3E}">
        <p14:creationId xmlns:p14="http://schemas.microsoft.com/office/powerpoint/2010/main" val="168192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D4147EF5-E3A1-4C99-8EF0-4B4DA3C3551F}" type="slidenum">
              <a:rPr lang="es-CO" smtClean="0">
                <a:solidFill>
                  <a:prstClr val="black"/>
                </a:solidFill>
              </a:rPr>
              <a:pPr/>
              <a:t>43</a:t>
            </a:fld>
            <a:endParaRPr lang="es-CO">
              <a:solidFill>
                <a:prstClr val="black"/>
              </a:solidFill>
            </a:endParaRPr>
          </a:p>
        </p:txBody>
      </p:sp>
    </p:spTree>
    <p:extLst>
      <p:ext uri="{BB962C8B-B14F-4D97-AF65-F5344CB8AC3E}">
        <p14:creationId xmlns:p14="http://schemas.microsoft.com/office/powerpoint/2010/main" val="727729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53173E8D-65C4-48BE-9A9F-92B069AE3294}" type="slidenum">
              <a:rPr lang="es-CO" smtClean="0"/>
              <a:pPr/>
              <a:t>44</a:t>
            </a:fld>
            <a:endParaRPr lang="es-CO"/>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D4147EF5-E3A1-4C99-8EF0-4B4DA3C3551F}" type="slidenum">
              <a:rPr lang="es-CO" smtClean="0">
                <a:solidFill>
                  <a:prstClr val="black"/>
                </a:solidFill>
              </a:rPr>
              <a:pPr/>
              <a:t>46</a:t>
            </a:fld>
            <a:endParaRPr lang="es-CO">
              <a:solidFill>
                <a:prstClr val="black"/>
              </a:solidFill>
            </a:endParaRPr>
          </a:p>
        </p:txBody>
      </p:sp>
    </p:spTree>
    <p:extLst>
      <p:ext uri="{BB962C8B-B14F-4D97-AF65-F5344CB8AC3E}">
        <p14:creationId xmlns:p14="http://schemas.microsoft.com/office/powerpoint/2010/main" val="727729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O"/>
          </a:p>
        </p:txBody>
      </p:sp>
      <p:sp>
        <p:nvSpPr>
          <p:cNvPr id="4" name="3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364379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368442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204798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15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90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3FD3F96-A6EB-4B92-A16D-14AD97CBB776}" type="datetimeFigureOut">
              <a:rPr lang="es-CO" smtClean="0">
                <a:solidFill>
                  <a:prstClr val="black">
                    <a:tint val="75000"/>
                  </a:prstClr>
                </a:solidFill>
              </a:rPr>
              <a:pPr/>
              <a:t>28/10/2016</a:t>
            </a:fld>
            <a:endParaRPr lang="es-CO">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CO">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D607AF45-3BD6-4BC3-B338-6B5B53199C60}"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225090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9794299B-7FD4-4D7D-A79A-1912E875FDE7}" type="datetimeFigureOut">
              <a:rPr lang="es-MX" smtClean="0">
                <a:solidFill>
                  <a:prstClr val="black">
                    <a:tint val="75000"/>
                  </a:prstClr>
                </a:solidFill>
              </a:rPr>
              <a:pPr/>
              <a:t>28/10/2016</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D0163A3-8EAA-443F-9453-08EF90A7775D}"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3237736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A58FECB2-7ED7-4A1D-8FA1-33F2E7B2269E}" type="datetimeFigureOut">
              <a:rPr lang="es-CO" smtClean="0"/>
              <a:pPr/>
              <a:t>28/10/2016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5D99DE44-5133-4372-ABF1-282CEED65A2C}" type="slidenum">
              <a:rPr lang="es-CO" smtClean="0"/>
              <a:pPr/>
              <a:t>‹Nº›</a:t>
            </a:fld>
            <a:endParaRPr lang="es-CO"/>
          </a:p>
        </p:txBody>
      </p:sp>
    </p:spTree>
    <p:extLst>
      <p:ext uri="{BB962C8B-B14F-4D97-AF65-F5344CB8AC3E}">
        <p14:creationId xmlns:p14="http://schemas.microsoft.com/office/powerpoint/2010/main" val="2543357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Two and Left Text">
    <p:spTree>
      <p:nvGrpSpPr>
        <p:cNvPr id="1" name=""/>
        <p:cNvGrpSpPr/>
        <p:nvPr/>
      </p:nvGrpSpPr>
      <p:grpSpPr>
        <a:xfrm>
          <a:off x="0" y="0"/>
          <a:ext cx="0" cy="0"/>
          <a:chOff x="0" y="0"/>
          <a:chExt cx="0" cy="0"/>
        </a:xfrm>
      </p:grpSpPr>
      <p:cxnSp>
        <p:nvCxnSpPr>
          <p:cNvPr id="6" name="Shape 5"/>
          <p:cNvCxnSpPr/>
          <p:nvPr/>
        </p:nvCxnSpPr>
        <p:spPr>
          <a:xfrm rot="5400000" flipH="1" flipV="1">
            <a:off x="4419600" y="-3429000"/>
            <a:ext cx="152400"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685800"/>
            <a:ext cx="8077200" cy="914400"/>
          </a:xfrm>
        </p:spPr>
        <p:txBody>
          <a:bodyPr/>
          <a:lstStyle/>
          <a:p>
            <a:r>
              <a:rPr lang="en-US" noProof="0" smtClean="0"/>
              <a:t>Click to edit Master title style</a:t>
            </a:r>
            <a:endParaRPr lang="en-GB" noProof="0"/>
          </a:p>
        </p:txBody>
      </p:sp>
      <p:sp>
        <p:nvSpPr>
          <p:cNvPr id="28" name="Content Placeholder 26"/>
          <p:cNvSpPr>
            <a:spLocks noGrp="1"/>
          </p:cNvSpPr>
          <p:nvPr>
            <p:ph sz="quarter" idx="14"/>
          </p:nvPr>
        </p:nvSpPr>
        <p:spPr>
          <a:xfrm>
            <a:off x="6019800" y="1752600"/>
            <a:ext cx="2590800" cy="2133600"/>
          </a:xfrm>
        </p:spPr>
        <p:txBody>
          <a:bodyPr/>
          <a:lstStyle/>
          <a:p>
            <a:pPr lvl="0"/>
            <a:r>
              <a:rPr lang="en-US" noProof="0" smtClean="0"/>
              <a:t>Click to edit Master text styles</a:t>
            </a:r>
          </a:p>
        </p:txBody>
      </p:sp>
      <p:sp>
        <p:nvSpPr>
          <p:cNvPr id="31" name="Content Placeholder 26"/>
          <p:cNvSpPr>
            <a:spLocks noGrp="1"/>
          </p:cNvSpPr>
          <p:nvPr>
            <p:ph sz="quarter" idx="15"/>
          </p:nvPr>
        </p:nvSpPr>
        <p:spPr>
          <a:xfrm>
            <a:off x="6019800" y="4038600"/>
            <a:ext cx="2590800" cy="2133600"/>
          </a:xfrm>
        </p:spPr>
        <p:txBody>
          <a:bodyPr/>
          <a:lstStyle/>
          <a:p>
            <a:pPr lvl="0"/>
            <a:r>
              <a:rPr lang="en-US" noProof="0" smtClean="0"/>
              <a:t>Click to edit Master text styles</a:t>
            </a:r>
          </a:p>
        </p:txBody>
      </p:sp>
      <p:sp>
        <p:nvSpPr>
          <p:cNvPr id="13" name="Text Placeholder 12"/>
          <p:cNvSpPr>
            <a:spLocks noGrp="1"/>
          </p:cNvSpPr>
          <p:nvPr>
            <p:ph type="body" sz="quarter" idx="16"/>
          </p:nvPr>
        </p:nvSpPr>
        <p:spPr>
          <a:xfrm>
            <a:off x="533400" y="1752600"/>
            <a:ext cx="5334000" cy="4419600"/>
          </a:xfrm>
        </p:spPr>
        <p:txBody>
          <a:bodyPr/>
          <a:lstStyle/>
          <a:p>
            <a:pPr lvl="0"/>
            <a:r>
              <a:rPr lang="en-US" noProof="0" smtClean="0"/>
              <a:t>Click to edit Master text styles</a:t>
            </a:r>
          </a:p>
        </p:txBody>
      </p:sp>
    </p:spTree>
    <p:extLst>
      <p:ext uri="{BB962C8B-B14F-4D97-AF65-F5344CB8AC3E}">
        <p14:creationId xmlns:p14="http://schemas.microsoft.com/office/powerpoint/2010/main" val="2472788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251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2564334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Tree>
    <p:extLst>
      <p:ext uri="{BB962C8B-B14F-4D97-AF65-F5344CB8AC3E}">
        <p14:creationId xmlns:p14="http://schemas.microsoft.com/office/powerpoint/2010/main" val="2759151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018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403702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2362583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6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361979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58470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2543177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4189830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6A477F5-8A62-4DC3-A1A0-9D0973383442}" type="datetimeFigureOut">
              <a:rPr lang="es-CO" smtClean="0"/>
              <a:t>28/10/2016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D81F417E-7513-4360-81EF-D248A22B57BE}" type="slidenum">
              <a:rPr lang="es-CO" smtClean="0"/>
              <a:t>‹Nº›</a:t>
            </a:fld>
            <a:endParaRPr lang="es-CO"/>
          </a:p>
        </p:txBody>
      </p:sp>
    </p:spTree>
    <p:extLst>
      <p:ext uri="{BB962C8B-B14F-4D97-AF65-F5344CB8AC3E}">
        <p14:creationId xmlns:p14="http://schemas.microsoft.com/office/powerpoint/2010/main" val="3519323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477F5-8A62-4DC3-A1A0-9D0973383442}" type="datetimeFigureOut">
              <a:rPr lang="es-CO" smtClean="0"/>
              <a:t>28/10/2016</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F417E-7513-4360-81EF-D248A22B57BE}" type="slidenum">
              <a:rPr lang="es-CO" smtClean="0"/>
              <a:t>‹Nº›</a:t>
            </a:fld>
            <a:endParaRPr lang="es-CO"/>
          </a:p>
        </p:txBody>
      </p:sp>
    </p:spTree>
    <p:extLst>
      <p:ext uri="{BB962C8B-B14F-4D97-AF65-F5344CB8AC3E}">
        <p14:creationId xmlns:p14="http://schemas.microsoft.com/office/powerpoint/2010/main" val="155276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F9E9D9-E71F-47A2-8607-E91180AB4728}" type="datetimeFigureOut">
              <a:rPr lang="es-ES" smtClean="0">
                <a:solidFill>
                  <a:prstClr val="black">
                    <a:tint val="75000"/>
                  </a:prstClr>
                </a:solidFill>
              </a:rPr>
              <a:pPr/>
              <a:t>28/10/2016</a:t>
            </a:fld>
            <a:endParaRPr lang="es-ES">
              <a:solidFill>
                <a:prstClr val="black">
                  <a:tint val="75000"/>
                </a:prstClr>
              </a:solidFill>
            </a:endParaRP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solidFill>
                <a:prstClr val="black">
                  <a:tint val="75000"/>
                </a:prstClr>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FE974-011D-4B65-B8B5-07EA53CDFFFD}"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53659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9" r:id="rId7"/>
    <p:sldLayoutId id="2147483671" r:id="rId8"/>
    <p:sldLayoutId id="2147483672" r:id="rId9"/>
    <p:sldLayoutId id="2147483675"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7UPe_fxOz8M" TargetMode="External"/><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co/url?sa=i&amp;rct=j&amp;q=&amp;esrc=s&amp;source=images&amp;cd=&amp;cad=rja&amp;uact=8&amp;ved=0CAcQjRxqFQoTCMSKkf6mrMgCFQeODQoda4YAwQ&amp;url=http://www.bureauveritas.gr/ISO_20000-1-2005.html&amp;psig=AFQjCNHFfz8I3BuuiUDfSSvmmbQhoCymgw&amp;ust=1444167817567873" TargetMode="External"/><Relationship Id="rId2" Type="http://schemas.openxmlformats.org/officeDocument/2006/relationships/image" Target="../media/image13.jpg"/><Relationship Id="rId1" Type="http://schemas.openxmlformats.org/officeDocument/2006/relationships/slideLayout" Target="../slideLayouts/slideLayout14.xml"/><Relationship Id="rId4" Type="http://schemas.openxmlformats.org/officeDocument/2006/relationships/image" Target="../media/image14.gif"/></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chart" Target="../charts/chart3.xml"/><Relationship Id="rId1" Type="http://schemas.openxmlformats.org/officeDocument/2006/relationships/slideLayout" Target="../slideLayouts/slideLayout14.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21.jpeg"/><Relationship Id="rId2" Type="http://schemas.openxmlformats.org/officeDocument/2006/relationships/image" Target="../media/image18.jpeg"/><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20.jpeg"/><Relationship Id="rId4" Type="http://schemas.openxmlformats.org/officeDocument/2006/relationships/image" Target="../media/image19.jpeg"/></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22.jpeg"/><Relationship Id="rId1" Type="http://schemas.openxmlformats.org/officeDocument/2006/relationships/slideLayout" Target="../slideLayouts/slideLayout14.xml"/><Relationship Id="rId6" Type="http://schemas.openxmlformats.org/officeDocument/2006/relationships/image" Target="../media/image24.jpeg"/><Relationship Id="rId5" Type="http://schemas.microsoft.com/office/2007/relationships/hdphoto" Target="../media/hdphoto5.wdp"/><Relationship Id="rId4" Type="http://schemas.openxmlformats.org/officeDocument/2006/relationships/image" Target="../media/image23.jpeg"/><Relationship Id="rId9" Type="http://schemas.microsoft.com/office/2007/relationships/hdphoto" Target="../media/hdphoto7.wdp"/></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xpFU4n2iHN8" TargetMode="External"/><Relationship Id="rId2" Type="http://schemas.openxmlformats.org/officeDocument/2006/relationships/hyperlink" Target="https://es.wikipedia.org/wiki/Software" TargetMode="External"/><Relationship Id="rId1" Type="http://schemas.openxmlformats.org/officeDocument/2006/relationships/slideLayout" Target="../slideLayouts/slideLayout16.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iVKX2bbg31o" TargetMode="Externa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elespectador.com/noticias/economia/gran-estafa-target-articulo-465190" TargetMode="External"/><Relationship Id="rId2" Type="http://schemas.openxmlformats.org/officeDocument/2006/relationships/image" Target="../media/image2.jpeg"/><Relationship Id="rId1" Type="http://schemas.openxmlformats.org/officeDocument/2006/relationships/slideLayout" Target="../slideLayouts/slideLayout17.xml"/><Relationship Id="rId6" Type="http://schemas.openxmlformats.org/officeDocument/2006/relationships/hyperlink" Target="http://www.eltiempo.com/tecnosfera/novedades-tecnologia/jefe-de-ashley-jefe-la-compania-dimite-tras-hackeo-masivo/16312936" TargetMode="External"/><Relationship Id="rId5" Type="http://schemas.openxmlformats.org/officeDocument/2006/relationships/hyperlink" Target="http://www.eltiempo.com/politica/justicia/capturan-a-9-funcionarios-de-ff-mm-y-mindefensa/16377593" TargetMode="External"/><Relationship Id="rId4" Type="http://schemas.openxmlformats.org/officeDocument/2006/relationships/hyperlink" Target="http://www.informationisbeautiful.net/visualizations/worlds-biggest-data-breaches-hack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3.xml"/><Relationship Id="rId7" Type="http://schemas.openxmlformats.org/officeDocument/2006/relationships/image" Target="../media/image31.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hyperlink" Target="http://www.google.com.co/url?sa=i&amp;rct=j&amp;q=&amp;esrc=s&amp;frm=1&amp;source=images&amp;cd=&amp;cad=rja&amp;uact=8&amp;docid=p83rbZCz-sIn0M&amp;tbnid=uKaJG0P1LftesM:&amp;ved=0CAUQjRw&amp;url=http://www.brandemia.org/dos-cajas-colombianas-unen-sus-identidades-convirtiendose-en-el-nuevo-banco-caja-social&amp;ei=nL2ZU7S4Eur28AGR_IDoDQ&amp;bvm=bv.68911936,d.aWw&amp;psig=AFQjCNEd-PE0oRr9Xzo6wNQhzZ8es5lRyg&amp;ust=1402670857622423" TargetMode="External"/><Relationship Id="rId5" Type="http://schemas.openxmlformats.org/officeDocument/2006/relationships/image" Target="../media/image35.png"/><Relationship Id="rId10" Type="http://schemas.openxmlformats.org/officeDocument/2006/relationships/image" Target="../media/image39.jpeg"/><Relationship Id="rId4" Type="http://schemas.openxmlformats.org/officeDocument/2006/relationships/image" Target="../media/image34.png"/><Relationship Id="rId9" Type="http://schemas.openxmlformats.org/officeDocument/2006/relationships/hyperlink" Target="http://www.google.com.co/url?sa=i&amp;rct=j&amp;q=&amp;esrc=s&amp;frm=1&amp;source=images&amp;cd=&amp;docid=_AP1D9dH_ekioM&amp;tbnid=T7fT1gPNBoKYLM:&amp;ved=0CAUQjRw&amp;url=http://csfbancoagrario.blogspot.com/2012/12/banco-agrario.html&amp;ei=_LqZU4anMeXr8QHEn4HADA&amp;psig=AFQjCNEpcpdu5EfRggQc8fdOw9FjbNs3Dw&amp;ust=1402670155721881"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www.welivesecurity.com/la-es/2015/08/31/caso-ashley-madison-cronologia/" TargetMode="Externa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11560" y="404664"/>
            <a:ext cx="7772400" cy="1470025"/>
          </a:xfrm>
        </p:spPr>
        <p:txBody>
          <a:bodyPr/>
          <a:lstStyle/>
          <a:p>
            <a:r>
              <a:rPr lang="es-CO" dirty="0" smtClean="0"/>
              <a:t>SESIÓN 1</a:t>
            </a:r>
            <a:endParaRPr lang="es-CO" dirty="0"/>
          </a:p>
        </p:txBody>
      </p:sp>
      <p:sp>
        <p:nvSpPr>
          <p:cNvPr id="3" name="2 Subtítulo"/>
          <p:cNvSpPr>
            <a:spLocks noGrp="1"/>
          </p:cNvSpPr>
          <p:nvPr>
            <p:ph type="subTitle" idx="1"/>
          </p:nvPr>
        </p:nvSpPr>
        <p:spPr>
          <a:xfrm>
            <a:off x="1259632" y="1556792"/>
            <a:ext cx="6400800" cy="1752600"/>
          </a:xfrm>
        </p:spPr>
        <p:txBody>
          <a:bodyPr>
            <a:normAutofit fontScale="47500" lnSpcReduction="20000"/>
          </a:bodyPr>
          <a:lstStyle/>
          <a:p>
            <a:r>
              <a:rPr lang="es-CO" b="1" i="1" dirty="0"/>
              <a:t>Sesión 1: Riesgo de </a:t>
            </a:r>
            <a:r>
              <a:rPr lang="es-CO" b="1" i="1" dirty="0" err="1" smtClean="0"/>
              <a:t>Cibersegurdad</a:t>
            </a:r>
            <a:endParaRPr lang="es-CO" dirty="0" smtClean="0"/>
          </a:p>
          <a:p>
            <a:r>
              <a:rPr lang="es-CO" dirty="0" smtClean="0"/>
              <a:t>− </a:t>
            </a:r>
            <a:r>
              <a:rPr lang="es-CO" i="1" dirty="0" smtClean="0"/>
              <a:t>Video Introductorio</a:t>
            </a:r>
            <a:endParaRPr lang="es-CO" dirty="0" smtClean="0"/>
          </a:p>
          <a:p>
            <a:r>
              <a:rPr lang="es-CO" dirty="0" smtClean="0"/>
              <a:t>− </a:t>
            </a:r>
            <a:r>
              <a:rPr lang="es-CO" i="1" dirty="0"/>
              <a:t>Casos de </a:t>
            </a:r>
            <a:r>
              <a:rPr lang="es-CO" i="1" dirty="0" smtClean="0"/>
              <a:t>Estudio</a:t>
            </a:r>
            <a:r>
              <a:rPr lang="es-CO" i="1" dirty="0"/>
              <a:t>:</a:t>
            </a:r>
            <a:endParaRPr lang="es-CO" dirty="0"/>
          </a:p>
          <a:p>
            <a:pPr lvl="0"/>
            <a:r>
              <a:rPr lang="es-CO" i="1" dirty="0"/>
              <a:t>Caso </a:t>
            </a:r>
            <a:r>
              <a:rPr lang="es-CO" i="1" dirty="0" smtClean="0"/>
              <a:t>Target</a:t>
            </a:r>
            <a:endParaRPr lang="es-CO" dirty="0"/>
          </a:p>
          <a:p>
            <a:pPr lvl="0"/>
            <a:r>
              <a:rPr lang="es-CO" i="1" dirty="0"/>
              <a:t>Caso </a:t>
            </a:r>
            <a:r>
              <a:rPr lang="es-CO" i="1" dirty="0" smtClean="0"/>
              <a:t>Sony</a:t>
            </a:r>
            <a:endParaRPr lang="es-CO" dirty="0"/>
          </a:p>
          <a:p>
            <a:pPr lvl="0"/>
            <a:r>
              <a:rPr lang="es-CO" i="1" dirty="0"/>
              <a:t>Caso Ashley </a:t>
            </a:r>
            <a:r>
              <a:rPr lang="es-CO" i="1" dirty="0" smtClean="0"/>
              <a:t>Madison</a:t>
            </a:r>
            <a:endParaRPr lang="es-CO" dirty="0"/>
          </a:p>
          <a:p>
            <a:r>
              <a:rPr lang="es-CO" i="1" dirty="0"/>
              <a:t>Presentación </a:t>
            </a:r>
            <a:r>
              <a:rPr lang="es-CO" i="1" dirty="0" err="1"/>
              <a:t>Ciberseguridad</a:t>
            </a:r>
            <a:r>
              <a:rPr lang="es-CO" i="1" dirty="0"/>
              <a:t> vs seguridad de la </a:t>
            </a:r>
            <a:r>
              <a:rPr lang="es-CO" i="1" dirty="0" smtClean="0"/>
              <a:t>información</a:t>
            </a:r>
            <a:endParaRPr lang="es-CO" dirty="0"/>
          </a:p>
        </p:txBody>
      </p:sp>
      <p:sp>
        <p:nvSpPr>
          <p:cNvPr id="6" name="2 Subtítulo"/>
          <p:cNvSpPr txBox="1">
            <a:spLocks/>
          </p:cNvSpPr>
          <p:nvPr/>
        </p:nvSpPr>
        <p:spPr>
          <a:xfrm>
            <a:off x="1259632" y="3620375"/>
            <a:ext cx="6400800" cy="1752600"/>
          </a:xfrm>
          <a:prstGeom prst="rect">
            <a:avLst/>
          </a:prstGeom>
        </p:spPr>
        <p:txBody>
          <a:bodyPr vert="horz" lIns="91440" tIns="45720" rIns="91440" bIns="45720" rtlCol="0">
            <a:normAutofit fontScale="4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s-CO" i="1" dirty="0" err="1"/>
              <a:t>Session</a:t>
            </a:r>
            <a:r>
              <a:rPr lang="es-CO" i="1" dirty="0"/>
              <a:t> </a:t>
            </a:r>
            <a:r>
              <a:rPr lang="es-CO" i="1" dirty="0" smtClean="0"/>
              <a:t>1</a:t>
            </a:r>
            <a:r>
              <a:rPr lang="es-CO" i="1" dirty="0"/>
              <a:t>: </a:t>
            </a:r>
            <a:r>
              <a:rPr lang="es-CO" i="1" dirty="0" err="1" smtClean="0"/>
              <a:t>Cyber</a:t>
            </a:r>
            <a:r>
              <a:rPr lang="es-CO" i="1" dirty="0" smtClean="0"/>
              <a:t> </a:t>
            </a:r>
            <a:r>
              <a:rPr lang="es-CO" i="1" dirty="0"/>
              <a:t>Security </a:t>
            </a:r>
            <a:r>
              <a:rPr lang="es-CO" i="1" dirty="0" err="1"/>
              <a:t>Risk</a:t>
            </a:r>
            <a:endParaRPr lang="es-CO" i="1" dirty="0"/>
          </a:p>
          <a:p>
            <a:r>
              <a:rPr lang="es-CO" i="1" dirty="0"/>
              <a:t>- </a:t>
            </a:r>
            <a:r>
              <a:rPr lang="es-CO" i="1" dirty="0" err="1"/>
              <a:t>Introductory</a:t>
            </a:r>
            <a:r>
              <a:rPr lang="es-CO" i="1" dirty="0"/>
              <a:t> video</a:t>
            </a:r>
          </a:p>
          <a:p>
            <a:r>
              <a:rPr lang="es-CO" i="1" dirty="0"/>
              <a:t>- Case </a:t>
            </a:r>
            <a:r>
              <a:rPr lang="es-CO" i="1" dirty="0" err="1"/>
              <a:t>studies</a:t>
            </a:r>
            <a:r>
              <a:rPr lang="es-CO" i="1" dirty="0"/>
              <a:t>. </a:t>
            </a:r>
            <a:r>
              <a:rPr lang="es-CO" i="1" dirty="0" err="1"/>
              <a:t>Presentations</a:t>
            </a:r>
            <a:r>
              <a:rPr lang="es-CO" i="1" dirty="0"/>
              <a:t>:</a:t>
            </a:r>
          </a:p>
          <a:p>
            <a:r>
              <a:rPr lang="es-CO" i="1" dirty="0"/>
              <a:t>- Target</a:t>
            </a:r>
          </a:p>
          <a:p>
            <a:r>
              <a:rPr lang="es-CO" i="1" dirty="0"/>
              <a:t>- Sony</a:t>
            </a:r>
          </a:p>
          <a:p>
            <a:r>
              <a:rPr lang="es-CO" i="1" dirty="0"/>
              <a:t>- Ashley Madison</a:t>
            </a:r>
          </a:p>
          <a:p>
            <a:r>
              <a:rPr lang="es-CO" i="1" dirty="0"/>
              <a:t>- </a:t>
            </a:r>
            <a:r>
              <a:rPr lang="es-CO" i="1" dirty="0" err="1"/>
              <a:t>Presentation</a:t>
            </a:r>
            <a:r>
              <a:rPr lang="es-CO" i="1" dirty="0"/>
              <a:t>: </a:t>
            </a:r>
            <a:r>
              <a:rPr lang="es-CO" i="1" dirty="0" err="1"/>
              <a:t>Cyber</a:t>
            </a:r>
            <a:r>
              <a:rPr lang="es-CO" i="1" dirty="0"/>
              <a:t> Security versus </a:t>
            </a:r>
            <a:r>
              <a:rPr lang="es-CO" i="1" dirty="0" err="1"/>
              <a:t>Information</a:t>
            </a:r>
            <a:r>
              <a:rPr lang="es-CO" i="1" dirty="0"/>
              <a:t> Security</a:t>
            </a:r>
            <a:endParaRPr lang="es-CO" dirty="0"/>
          </a:p>
        </p:txBody>
      </p:sp>
    </p:spTree>
    <p:extLst>
      <p:ext uri="{BB962C8B-B14F-4D97-AF65-F5344CB8AC3E}">
        <p14:creationId xmlns:p14="http://schemas.microsoft.com/office/powerpoint/2010/main" val="31845053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576" y="796283"/>
            <a:ext cx="7267194" cy="5386273"/>
          </a:xfrm>
          <a:prstGeom prst="rect">
            <a:avLst/>
          </a:prstGeom>
        </p:spPr>
      </p:pic>
      <p:sp>
        <p:nvSpPr>
          <p:cNvPr id="2" name="Title 1"/>
          <p:cNvSpPr>
            <a:spLocks noGrp="1"/>
          </p:cNvSpPr>
          <p:nvPr>
            <p:ph type="title"/>
          </p:nvPr>
        </p:nvSpPr>
        <p:spPr>
          <a:xfrm>
            <a:off x="457200" y="-27384"/>
            <a:ext cx="8229600" cy="1143000"/>
          </a:xfrm>
        </p:spPr>
        <p:txBody>
          <a:bodyPr>
            <a:normAutofit/>
          </a:bodyPr>
          <a:lstStyle/>
          <a:p>
            <a:r>
              <a:rPr lang="en-US" dirty="0" smtClean="0"/>
              <a:t>External Threats Growing</a:t>
            </a:r>
            <a:endParaRPr lang="en-US" dirty="0"/>
          </a:p>
        </p:txBody>
      </p:sp>
      <p:sp>
        <p:nvSpPr>
          <p:cNvPr id="3" name="Content Placeholder 2"/>
          <p:cNvSpPr>
            <a:spLocks noGrp="1"/>
          </p:cNvSpPr>
          <p:nvPr>
            <p:ph idx="1"/>
          </p:nvPr>
        </p:nvSpPr>
        <p:spPr>
          <a:xfrm>
            <a:off x="395536" y="903634"/>
            <a:ext cx="6416040" cy="5171572"/>
          </a:xfrm>
        </p:spPr>
        <p:txBody>
          <a:bodyPr>
            <a:normAutofit/>
          </a:bodyPr>
          <a:lstStyle/>
          <a:p>
            <a:pPr marL="0" indent="0"/>
            <a:r>
              <a:rPr lang="en-US" sz="1800" dirty="0" smtClean="0">
                <a:solidFill>
                  <a:schemeClr val="accent2">
                    <a:lumMod val="75000"/>
                  </a:schemeClr>
                </a:solidFill>
              </a:rPr>
              <a:t>117,339 incoming attacks every day</a:t>
            </a:r>
          </a:p>
          <a:p>
            <a:pPr marL="0" indent="0"/>
            <a:r>
              <a:rPr lang="en-US" sz="2800" dirty="0" smtClean="0"/>
              <a:t>The total number of security incidents detected by respondents climbed to 42.8 million this year, an increase of 48% over 2013. </a:t>
            </a:r>
            <a:endParaRPr lang="en-US" sz="2800" dirty="0"/>
          </a:p>
        </p:txBody>
      </p:sp>
      <p:sp>
        <p:nvSpPr>
          <p:cNvPr id="6" name="TextBox 5"/>
          <p:cNvSpPr txBox="1"/>
          <p:nvPr/>
        </p:nvSpPr>
        <p:spPr>
          <a:xfrm>
            <a:off x="0" y="6488668"/>
            <a:ext cx="1233030" cy="369332"/>
          </a:xfrm>
          <a:prstGeom prst="rect">
            <a:avLst/>
          </a:prstGeom>
          <a:noFill/>
        </p:spPr>
        <p:txBody>
          <a:bodyPr wrap="none" rtlCol="0">
            <a:spAutoFit/>
          </a:bodyPr>
          <a:lstStyle/>
          <a:p>
            <a:r>
              <a:rPr lang="en-US" dirty="0" smtClean="0">
                <a:solidFill>
                  <a:schemeClr val="bg1"/>
                </a:solidFill>
              </a:rPr>
              <a:t>TLP WHITE</a:t>
            </a:r>
            <a:endParaRPr lang="en-US" dirty="0">
              <a:solidFill>
                <a:schemeClr val="bg1"/>
              </a:solidFill>
            </a:endParaRPr>
          </a:p>
        </p:txBody>
      </p:sp>
      <p:sp>
        <p:nvSpPr>
          <p:cNvPr id="7" name="Footer Placeholder 3"/>
          <p:cNvSpPr>
            <a:spLocks noGrp="1"/>
          </p:cNvSpPr>
          <p:nvPr>
            <p:ph type="ftr" sz="quarter" idx="11"/>
          </p:nvPr>
        </p:nvSpPr>
        <p:spPr>
          <a:xfrm>
            <a:off x="2620144" y="6356351"/>
            <a:ext cx="3464024" cy="316984"/>
          </a:xfrm>
        </p:spPr>
        <p:txBody>
          <a:bodyPr/>
          <a:lstStyle/>
          <a:p>
            <a:r>
              <a:rPr lang="en-US" dirty="0" smtClean="0"/>
              <a:t>Fuente: </a:t>
            </a:r>
            <a:r>
              <a:rPr lang="en-US" dirty="0" err="1" smtClean="0"/>
              <a:t>SOLTRA</a:t>
            </a:r>
            <a:r>
              <a:rPr lang="en-US" dirty="0" smtClean="0"/>
              <a:t> | An FS-</a:t>
            </a:r>
            <a:r>
              <a:rPr lang="en-US" dirty="0" err="1" smtClean="0"/>
              <a:t>ISAC</a:t>
            </a:r>
            <a:r>
              <a:rPr lang="en-US" dirty="0" smtClean="0"/>
              <a:t> </a:t>
            </a:r>
            <a:r>
              <a:rPr lang="en-US" dirty="0" err="1" smtClean="0"/>
              <a:t>DTCC</a:t>
            </a:r>
            <a:r>
              <a:rPr lang="en-US" dirty="0" smtClean="0"/>
              <a:t> Company</a:t>
            </a:r>
            <a:endParaRPr lang="en-US" dirty="0"/>
          </a:p>
        </p:txBody>
      </p:sp>
    </p:spTree>
    <p:extLst>
      <p:ext uri="{BB962C8B-B14F-4D97-AF65-F5344CB8AC3E}">
        <p14:creationId xmlns:p14="http://schemas.microsoft.com/office/powerpoint/2010/main" val="291972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5"/>
          <p:cNvGraphicFramePr>
            <a:graphicFrameLocks/>
          </p:cNvGraphicFramePr>
          <p:nvPr>
            <p:extLst>
              <p:ext uri="{D42A27DB-BD31-4B8C-83A1-F6EECF244321}">
                <p14:modId xmlns:p14="http://schemas.microsoft.com/office/powerpoint/2010/main" val="2410582171"/>
              </p:ext>
            </p:extLst>
          </p:nvPr>
        </p:nvGraphicFramePr>
        <p:xfrm>
          <a:off x="381000" y="1371600"/>
          <a:ext cx="86868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bwMode="auto">
          <a:xfrm>
            <a:off x="7696200" y="2743200"/>
            <a:ext cx="76200" cy="68580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20" name="Rectangle 19"/>
          <p:cNvSpPr/>
          <p:nvPr/>
        </p:nvSpPr>
        <p:spPr bwMode="auto">
          <a:xfrm>
            <a:off x="2895600" y="2743200"/>
            <a:ext cx="76200" cy="68580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21" name="Rectangle 20"/>
          <p:cNvSpPr/>
          <p:nvPr/>
        </p:nvSpPr>
        <p:spPr bwMode="auto">
          <a:xfrm>
            <a:off x="5105400" y="2743200"/>
            <a:ext cx="76200" cy="68580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22" name="Rectangle 21"/>
          <p:cNvSpPr/>
          <p:nvPr/>
        </p:nvSpPr>
        <p:spPr bwMode="auto">
          <a:xfrm>
            <a:off x="1295400" y="2743200"/>
            <a:ext cx="76200" cy="68580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17" name="Rectangle 16"/>
          <p:cNvSpPr/>
          <p:nvPr/>
        </p:nvSpPr>
        <p:spPr bwMode="auto">
          <a:xfrm>
            <a:off x="6553198" y="5724338"/>
            <a:ext cx="1981201" cy="190988"/>
          </a:xfrm>
          <a:prstGeom prst="rect">
            <a:avLst/>
          </a:prstGeom>
          <a:gradFill flip="none" rotWithShape="1">
            <a:gsLst>
              <a:gs pos="0">
                <a:srgbClr val="FA8754"/>
              </a:gs>
              <a:gs pos="100000">
                <a:srgbClr val="FA8754">
                  <a:alpha val="10000"/>
                  <a:lumMod val="90000"/>
                  <a:lumOff val="10000"/>
                </a:srgbClr>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1100" baseline="0" dirty="0" smtClean="0"/>
          </a:p>
        </p:txBody>
      </p:sp>
      <p:sp>
        <p:nvSpPr>
          <p:cNvPr id="2" name="Title 1"/>
          <p:cNvSpPr>
            <a:spLocks noGrp="1"/>
          </p:cNvSpPr>
          <p:nvPr>
            <p:ph type="title"/>
          </p:nvPr>
        </p:nvSpPr>
        <p:spPr>
          <a:xfrm>
            <a:off x="457200" y="-171400"/>
            <a:ext cx="8229600" cy="1143000"/>
          </a:xfrm>
        </p:spPr>
        <p:txBody>
          <a:bodyPr>
            <a:normAutofit/>
          </a:bodyPr>
          <a:lstStyle/>
          <a:p>
            <a:r>
              <a:rPr lang="en-US" dirty="0" smtClean="0"/>
              <a:t>Evolution of Cyber Attacks</a:t>
            </a:r>
            <a:endParaRPr lang="en-US" dirty="0"/>
          </a:p>
        </p:txBody>
      </p:sp>
      <p:sp>
        <p:nvSpPr>
          <p:cNvPr id="3" name="Content Placeholder 2"/>
          <p:cNvSpPr>
            <a:spLocks noGrp="1"/>
          </p:cNvSpPr>
          <p:nvPr>
            <p:ph idx="1"/>
          </p:nvPr>
        </p:nvSpPr>
        <p:spPr>
          <a:xfrm>
            <a:off x="395536" y="764704"/>
            <a:ext cx="8229600" cy="4525963"/>
          </a:xfrm>
        </p:spPr>
        <p:txBody>
          <a:bodyPr/>
          <a:lstStyle/>
          <a:p>
            <a:r>
              <a:rPr lang="en-US" dirty="0" smtClean="0"/>
              <a:t>Cyber Threats on the Private Sector</a:t>
            </a:r>
            <a:endParaRPr lang="en-US" dirty="0"/>
          </a:p>
        </p:txBody>
      </p:sp>
      <p:sp>
        <p:nvSpPr>
          <p:cNvPr id="6" name="Line Callout 2 (No Border) 5"/>
          <p:cNvSpPr/>
          <p:nvPr/>
        </p:nvSpPr>
        <p:spPr bwMode="auto">
          <a:xfrm>
            <a:off x="6553200" y="2050775"/>
            <a:ext cx="914400" cy="457200"/>
          </a:xfrm>
          <a:prstGeom prst="callout2">
            <a:avLst>
              <a:gd name="adj1" fmla="val 50000"/>
              <a:gd name="adj2" fmla="val 103125"/>
              <a:gd name="adj3" fmla="val 75000"/>
              <a:gd name="adj4" fmla="val 128125"/>
              <a:gd name="adj5" fmla="val 149999"/>
              <a:gd name="adj6" fmla="val 129375"/>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Segoe UI" panose="020B0502040204020203" pitchFamily="34" charset="0"/>
                <a:ea typeface="ヒラギノ角ゴ Pro W3" pitchFamily="1" charset="-128"/>
                <a:cs typeface="Segoe UI" panose="020B0502040204020203" pitchFamily="34" charset="0"/>
              </a:rPr>
              <a:t>2010</a:t>
            </a:r>
          </a:p>
        </p:txBody>
      </p:sp>
      <p:sp>
        <p:nvSpPr>
          <p:cNvPr id="7" name="Line Callout 2 (No Border) 6"/>
          <p:cNvSpPr/>
          <p:nvPr/>
        </p:nvSpPr>
        <p:spPr bwMode="auto">
          <a:xfrm>
            <a:off x="1752600" y="2050775"/>
            <a:ext cx="914400" cy="457200"/>
          </a:xfrm>
          <a:prstGeom prst="callout2">
            <a:avLst>
              <a:gd name="adj1" fmla="val 50000"/>
              <a:gd name="adj2" fmla="val 103125"/>
              <a:gd name="adj3" fmla="val 75000"/>
              <a:gd name="adj4" fmla="val 128125"/>
              <a:gd name="adj5" fmla="val 149999"/>
              <a:gd name="adj6" fmla="val 129375"/>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Segoe UI" panose="020B0502040204020203" pitchFamily="34" charset="0"/>
                <a:ea typeface="ヒラギノ角ゴ Pro W3" pitchFamily="1" charset="-128"/>
                <a:cs typeface="Segoe UI" panose="020B0502040204020203" pitchFamily="34" charset="0"/>
              </a:rPr>
              <a:t>2001</a:t>
            </a:r>
          </a:p>
        </p:txBody>
      </p:sp>
      <p:sp>
        <p:nvSpPr>
          <p:cNvPr id="8" name="Line Callout 2 (No Border) 7"/>
          <p:cNvSpPr/>
          <p:nvPr/>
        </p:nvSpPr>
        <p:spPr bwMode="auto">
          <a:xfrm>
            <a:off x="3962400" y="3733800"/>
            <a:ext cx="914400" cy="457200"/>
          </a:xfrm>
          <a:prstGeom prst="callout2">
            <a:avLst>
              <a:gd name="adj1" fmla="val 50000"/>
              <a:gd name="adj2" fmla="val 103125"/>
              <a:gd name="adj3" fmla="val 14535"/>
              <a:gd name="adj4" fmla="val 128125"/>
              <a:gd name="adj5" fmla="val -66280"/>
              <a:gd name="adj6" fmla="val 128923"/>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Segoe UI" panose="020B0502040204020203" pitchFamily="34" charset="0"/>
                <a:ea typeface="ヒラギノ角ゴ Pro W3" pitchFamily="1" charset="-128"/>
                <a:cs typeface="Segoe UI" panose="020B0502040204020203" pitchFamily="34" charset="0"/>
              </a:rPr>
              <a:t>2004</a:t>
            </a:r>
          </a:p>
        </p:txBody>
      </p:sp>
      <p:sp>
        <p:nvSpPr>
          <p:cNvPr id="9" name="Line Callout 2 (No Border) 8"/>
          <p:cNvSpPr/>
          <p:nvPr/>
        </p:nvSpPr>
        <p:spPr bwMode="auto">
          <a:xfrm>
            <a:off x="152400" y="3733800"/>
            <a:ext cx="914400" cy="457200"/>
          </a:xfrm>
          <a:prstGeom prst="callout2">
            <a:avLst>
              <a:gd name="adj1" fmla="val 50000"/>
              <a:gd name="adj2" fmla="val 103125"/>
              <a:gd name="adj3" fmla="val 14535"/>
              <a:gd name="adj4" fmla="val 128125"/>
              <a:gd name="adj5" fmla="val -67669"/>
              <a:gd name="adj6" fmla="val 127534"/>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Segoe UI" panose="020B0502040204020203" pitchFamily="34" charset="0"/>
                <a:ea typeface="ヒラギノ角ゴ Pro W3" pitchFamily="1" charset="-128"/>
                <a:cs typeface="Segoe UI" panose="020B0502040204020203" pitchFamily="34" charset="0"/>
              </a:rPr>
              <a:t>1988</a:t>
            </a:r>
          </a:p>
        </p:txBody>
      </p:sp>
      <p:sp>
        <p:nvSpPr>
          <p:cNvPr id="10" name="Rectangle 9"/>
          <p:cNvSpPr/>
          <p:nvPr/>
        </p:nvSpPr>
        <p:spPr bwMode="auto">
          <a:xfrm>
            <a:off x="533400" y="4853488"/>
            <a:ext cx="8000999" cy="181344"/>
          </a:xfrm>
          <a:prstGeom prst="rect">
            <a:avLst/>
          </a:prstGeom>
          <a:gradFill flip="none" rotWithShape="1">
            <a:gsLst>
              <a:gs pos="0">
                <a:srgbClr val="FA8754"/>
              </a:gs>
              <a:gs pos="100000">
                <a:srgbClr val="FA8754">
                  <a:alpha val="10000"/>
                  <a:lumMod val="90000"/>
                  <a:lumOff val="10000"/>
                </a:srgbClr>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100" baseline="0" dirty="0" smtClean="0"/>
              <a:t>Academic</a:t>
            </a:r>
          </a:p>
        </p:txBody>
      </p:sp>
      <p:sp>
        <p:nvSpPr>
          <p:cNvPr id="11" name="Rectangle 10"/>
          <p:cNvSpPr/>
          <p:nvPr/>
        </p:nvSpPr>
        <p:spPr bwMode="auto">
          <a:xfrm>
            <a:off x="1524000" y="5080024"/>
            <a:ext cx="7010400" cy="168925"/>
          </a:xfrm>
          <a:prstGeom prst="rect">
            <a:avLst/>
          </a:prstGeom>
          <a:gradFill flip="none" rotWithShape="1">
            <a:gsLst>
              <a:gs pos="0">
                <a:srgbClr val="FA8754"/>
              </a:gs>
              <a:gs pos="100000">
                <a:srgbClr val="FA8754">
                  <a:alpha val="10000"/>
                  <a:lumMod val="90000"/>
                  <a:lumOff val="10000"/>
                </a:srgbClr>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100" baseline="0" dirty="0" smtClean="0"/>
              <a:t>“Script Kiddies”</a:t>
            </a:r>
          </a:p>
        </p:txBody>
      </p:sp>
      <p:sp>
        <p:nvSpPr>
          <p:cNvPr id="12" name="Rectangle 11"/>
          <p:cNvSpPr/>
          <p:nvPr/>
        </p:nvSpPr>
        <p:spPr bwMode="auto">
          <a:xfrm>
            <a:off x="2667000" y="5299189"/>
            <a:ext cx="5867399" cy="168925"/>
          </a:xfrm>
          <a:prstGeom prst="rect">
            <a:avLst/>
          </a:prstGeom>
          <a:gradFill flip="none" rotWithShape="1">
            <a:gsLst>
              <a:gs pos="0">
                <a:srgbClr val="FA8754"/>
              </a:gs>
              <a:gs pos="100000">
                <a:srgbClr val="FA8754">
                  <a:alpha val="10000"/>
                  <a:lumMod val="90000"/>
                  <a:lumOff val="10000"/>
                </a:srgbClr>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100" baseline="0" dirty="0" smtClean="0"/>
              <a:t>Commodity Threats</a:t>
            </a:r>
          </a:p>
        </p:txBody>
      </p:sp>
      <p:sp>
        <p:nvSpPr>
          <p:cNvPr id="13" name="Rectangle 12"/>
          <p:cNvSpPr/>
          <p:nvPr/>
        </p:nvSpPr>
        <p:spPr bwMode="auto">
          <a:xfrm>
            <a:off x="2057400" y="5518354"/>
            <a:ext cx="6476999" cy="157978"/>
          </a:xfrm>
          <a:prstGeom prst="rect">
            <a:avLst/>
          </a:prstGeom>
          <a:gradFill flip="none" rotWithShape="1">
            <a:gsLst>
              <a:gs pos="0">
                <a:srgbClr val="FA8754"/>
              </a:gs>
              <a:gs pos="100000">
                <a:srgbClr val="FA8754">
                  <a:alpha val="10000"/>
                  <a:lumMod val="90000"/>
                  <a:lumOff val="10000"/>
                </a:srgbClr>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100" baseline="0" dirty="0" smtClean="0"/>
              <a:t>Advanced Persistent Threats (APT) – Targeting government entities</a:t>
            </a:r>
          </a:p>
        </p:txBody>
      </p:sp>
      <p:sp>
        <p:nvSpPr>
          <p:cNvPr id="14" name="Rectangle 13"/>
          <p:cNvSpPr/>
          <p:nvPr/>
        </p:nvSpPr>
        <p:spPr>
          <a:xfrm>
            <a:off x="6553199" y="5681149"/>
            <a:ext cx="1981201" cy="261610"/>
          </a:xfrm>
          <a:prstGeom prst="rect">
            <a:avLst/>
          </a:prstGeom>
          <a:noFill/>
          <a:ln>
            <a:noFill/>
          </a:ln>
        </p:spPr>
        <p:txBody>
          <a:bodyPr wrap="square">
            <a:spAutoFit/>
          </a:bodyPr>
          <a:lstStyle/>
          <a:p>
            <a:r>
              <a:rPr lang="en-US" sz="1100" baseline="0" dirty="0" smtClean="0"/>
              <a:t>APT– Targeting private sector</a:t>
            </a:r>
          </a:p>
        </p:txBody>
      </p:sp>
      <p:sp>
        <p:nvSpPr>
          <p:cNvPr id="15" name="TextBox 14"/>
          <p:cNvSpPr txBox="1"/>
          <p:nvPr/>
        </p:nvSpPr>
        <p:spPr>
          <a:xfrm>
            <a:off x="152400" y="5355006"/>
            <a:ext cx="1594411" cy="307777"/>
          </a:xfrm>
          <a:prstGeom prst="rect">
            <a:avLst/>
          </a:prstGeom>
          <a:noFill/>
        </p:spPr>
        <p:txBody>
          <a:bodyPr wrap="none" rtlCol="0">
            <a:spAutoFit/>
          </a:bodyPr>
          <a:lstStyle/>
          <a:p>
            <a:r>
              <a:rPr lang="en-US" sz="1400" b="1" baseline="0" dirty="0" smtClean="0">
                <a:solidFill>
                  <a:srgbClr val="C00000"/>
                </a:solidFill>
                <a:latin typeface="Segoe UI" panose="020B0502040204020203" pitchFamily="34" charset="0"/>
                <a:cs typeface="Segoe UI" panose="020B0502040204020203" pitchFamily="34" charset="0"/>
              </a:rPr>
              <a:t>Nature of Threat</a:t>
            </a:r>
            <a:endParaRPr lang="en-US" sz="1400" b="1" baseline="0" dirty="0">
              <a:solidFill>
                <a:srgbClr val="C00000"/>
              </a:solidFill>
              <a:latin typeface="Segoe UI" panose="020B0502040204020203" pitchFamily="34" charset="0"/>
              <a:cs typeface="Segoe UI" panose="020B0502040204020203" pitchFamily="34" charset="0"/>
            </a:endParaRPr>
          </a:p>
        </p:txBody>
      </p:sp>
      <p:sp>
        <p:nvSpPr>
          <p:cNvPr id="23" name="TextBox 22"/>
          <p:cNvSpPr txBox="1"/>
          <p:nvPr/>
        </p:nvSpPr>
        <p:spPr>
          <a:xfrm>
            <a:off x="0" y="6488668"/>
            <a:ext cx="1233030" cy="369332"/>
          </a:xfrm>
          <a:prstGeom prst="rect">
            <a:avLst/>
          </a:prstGeom>
          <a:noFill/>
        </p:spPr>
        <p:txBody>
          <a:bodyPr wrap="none" rtlCol="0">
            <a:spAutoFit/>
          </a:bodyPr>
          <a:lstStyle/>
          <a:p>
            <a:r>
              <a:rPr lang="en-US" dirty="0" smtClean="0">
                <a:solidFill>
                  <a:schemeClr val="bg1"/>
                </a:solidFill>
              </a:rPr>
              <a:t>TLP WHITE</a:t>
            </a:r>
            <a:endParaRPr lang="en-US" dirty="0">
              <a:solidFill>
                <a:schemeClr val="bg1"/>
              </a:solidFill>
            </a:endParaRPr>
          </a:p>
        </p:txBody>
      </p:sp>
      <p:sp>
        <p:nvSpPr>
          <p:cNvPr id="24" name="Footer Placeholder 3"/>
          <p:cNvSpPr>
            <a:spLocks noGrp="1"/>
          </p:cNvSpPr>
          <p:nvPr>
            <p:ph type="ftr" sz="quarter" idx="11"/>
          </p:nvPr>
        </p:nvSpPr>
        <p:spPr>
          <a:xfrm>
            <a:off x="2620144" y="6356351"/>
            <a:ext cx="3464024" cy="316984"/>
          </a:xfrm>
        </p:spPr>
        <p:txBody>
          <a:bodyPr/>
          <a:lstStyle/>
          <a:p>
            <a:r>
              <a:rPr lang="en-US" dirty="0" smtClean="0"/>
              <a:t>Fuente: </a:t>
            </a:r>
            <a:r>
              <a:rPr lang="en-US" dirty="0" err="1" smtClean="0"/>
              <a:t>SOLTRA</a:t>
            </a:r>
            <a:r>
              <a:rPr lang="en-US" dirty="0" smtClean="0"/>
              <a:t> | An FS-</a:t>
            </a:r>
            <a:r>
              <a:rPr lang="en-US" dirty="0" err="1" smtClean="0"/>
              <a:t>ISAC</a:t>
            </a:r>
            <a:r>
              <a:rPr lang="en-US" dirty="0" smtClean="0"/>
              <a:t> </a:t>
            </a:r>
            <a:r>
              <a:rPr lang="en-US" dirty="0" err="1" smtClean="0"/>
              <a:t>DTCC</a:t>
            </a:r>
            <a:r>
              <a:rPr lang="en-US" dirty="0" smtClean="0"/>
              <a:t> Company</a:t>
            </a:r>
            <a:endParaRPr lang="en-US" dirty="0"/>
          </a:p>
        </p:txBody>
      </p:sp>
    </p:spTree>
    <p:extLst>
      <p:ext uri="{BB962C8B-B14F-4D97-AF65-F5344CB8AC3E}">
        <p14:creationId xmlns:p14="http://schemas.microsoft.com/office/powerpoint/2010/main" val="2775871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701" t="12910" r="20513" b="10345"/>
          <a:stretch/>
        </p:blipFill>
        <p:spPr bwMode="auto">
          <a:xfrm>
            <a:off x="4693" y="260648"/>
            <a:ext cx="7778861" cy="561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79512" y="6381328"/>
            <a:ext cx="4993739" cy="369332"/>
          </a:xfrm>
          <a:prstGeom prst="rect">
            <a:avLst/>
          </a:prstGeom>
          <a:noFill/>
        </p:spPr>
        <p:txBody>
          <a:bodyPr wrap="none" rtlCol="0">
            <a:spAutoFit/>
          </a:bodyPr>
          <a:lstStyle/>
          <a:p>
            <a:r>
              <a:rPr lang="es-CO" dirty="0" smtClean="0"/>
              <a:t>Fuente: Encuesta de </a:t>
            </a:r>
            <a:r>
              <a:rPr lang="es-CO" dirty="0" err="1" smtClean="0"/>
              <a:t>Ciberseguridad</a:t>
            </a:r>
            <a:r>
              <a:rPr lang="es-CO" dirty="0" smtClean="0"/>
              <a:t> 2016- </a:t>
            </a:r>
            <a:r>
              <a:rPr lang="es-CO" dirty="0" err="1" smtClean="0"/>
              <a:t>Deloitte</a:t>
            </a:r>
            <a:endParaRPr lang="es-CO" dirty="0"/>
          </a:p>
        </p:txBody>
      </p:sp>
      <p:sp>
        <p:nvSpPr>
          <p:cNvPr id="3" name="2 CuadroTexto"/>
          <p:cNvSpPr txBox="1"/>
          <p:nvPr/>
        </p:nvSpPr>
        <p:spPr>
          <a:xfrm>
            <a:off x="5724128" y="2564904"/>
            <a:ext cx="2939182" cy="577081"/>
          </a:xfrm>
          <a:prstGeom prst="rect">
            <a:avLst/>
          </a:prstGeom>
          <a:noFill/>
          <a:ln w="28575">
            <a:solidFill>
              <a:schemeClr val="accent1"/>
            </a:solidFill>
          </a:ln>
        </p:spPr>
        <p:txBody>
          <a:bodyPr wrap="square" rtlCol="0">
            <a:spAutoFit/>
          </a:bodyPr>
          <a:lstStyle/>
          <a:p>
            <a:pPr algn="ctr"/>
            <a:r>
              <a:rPr lang="en-US" sz="1050" dirty="0" smtClean="0"/>
              <a:t>Security </a:t>
            </a:r>
            <a:r>
              <a:rPr lang="en-US" sz="1050" dirty="0"/>
              <a:t>breaches generated by external </a:t>
            </a:r>
            <a:r>
              <a:rPr lang="es-CO" sz="1050" dirty="0" err="1"/>
              <a:t>threats</a:t>
            </a:r>
            <a:r>
              <a:rPr lang="es-CO" sz="1050" dirty="0"/>
              <a:t> </a:t>
            </a:r>
            <a:r>
              <a:rPr lang="en-US" sz="1050" dirty="0" smtClean="0"/>
              <a:t>are </a:t>
            </a:r>
            <a:r>
              <a:rPr lang="en-US" sz="1050" dirty="0"/>
              <a:t>the highest occurrence in </a:t>
            </a:r>
            <a:r>
              <a:rPr lang="en-US" sz="1050" dirty="0" smtClean="0"/>
              <a:t>Latin America </a:t>
            </a:r>
            <a:r>
              <a:rPr lang="en-US" sz="1050" dirty="0"/>
              <a:t>organizations</a:t>
            </a:r>
            <a:endParaRPr lang="es-MX" sz="1050" dirty="0"/>
          </a:p>
        </p:txBody>
      </p:sp>
    </p:spTree>
    <p:extLst>
      <p:ext uri="{BB962C8B-B14F-4D97-AF65-F5344CB8AC3E}">
        <p14:creationId xmlns:p14="http://schemas.microsoft.com/office/powerpoint/2010/main" val="2966237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68" t="19256" r="19007" b="10263"/>
          <a:stretch/>
        </p:blipFill>
        <p:spPr bwMode="auto">
          <a:xfrm>
            <a:off x="107504" y="1009483"/>
            <a:ext cx="7809875" cy="5155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179512" y="6381328"/>
            <a:ext cx="4993739" cy="369332"/>
          </a:xfrm>
          <a:prstGeom prst="rect">
            <a:avLst/>
          </a:prstGeom>
          <a:noFill/>
        </p:spPr>
        <p:txBody>
          <a:bodyPr wrap="none" rtlCol="0">
            <a:spAutoFit/>
          </a:bodyPr>
          <a:lstStyle/>
          <a:p>
            <a:r>
              <a:rPr lang="es-CO" dirty="0" smtClean="0"/>
              <a:t>Fuente: Encuesta de </a:t>
            </a:r>
            <a:r>
              <a:rPr lang="es-CO" dirty="0" err="1" smtClean="0"/>
              <a:t>Ciberseguridad</a:t>
            </a:r>
            <a:r>
              <a:rPr lang="es-CO" dirty="0" smtClean="0"/>
              <a:t> 2016 - </a:t>
            </a:r>
            <a:r>
              <a:rPr lang="es-CO" dirty="0" err="1" smtClean="0"/>
              <a:t>Deloitte</a:t>
            </a:r>
            <a:endParaRPr lang="es-CO" dirty="0"/>
          </a:p>
        </p:txBody>
      </p:sp>
      <p:sp>
        <p:nvSpPr>
          <p:cNvPr id="2" name="1 Rectángulo"/>
          <p:cNvSpPr/>
          <p:nvPr/>
        </p:nvSpPr>
        <p:spPr>
          <a:xfrm>
            <a:off x="421184" y="188640"/>
            <a:ext cx="8243412" cy="738664"/>
          </a:xfrm>
          <a:prstGeom prst="rect">
            <a:avLst/>
          </a:prstGeom>
        </p:spPr>
        <p:txBody>
          <a:bodyPr wrap="none">
            <a:spAutoFit/>
          </a:bodyPr>
          <a:lstStyle/>
          <a:p>
            <a:pPr algn="ctr"/>
            <a:r>
              <a:rPr lang="es-MX" sz="2400" b="1" spc="150" dirty="0">
                <a:ln w="11430"/>
                <a:solidFill>
                  <a:srgbClr val="0070C0"/>
                </a:solidFill>
                <a:effectLst>
                  <a:outerShdw blurRad="25400" algn="tl" rotWithShape="0">
                    <a:srgbClr val="000000">
                      <a:alpha val="43000"/>
                    </a:srgbClr>
                  </a:outerShdw>
                </a:effectLst>
                <a:latin typeface="Arial Black" pitchFamily="34" charset="0"/>
              </a:rPr>
              <a:t>Encueta </a:t>
            </a:r>
            <a:r>
              <a:rPr lang="es-MX" sz="2400" b="1" spc="150" dirty="0" err="1" smtClean="0">
                <a:ln w="11430"/>
                <a:solidFill>
                  <a:srgbClr val="0070C0"/>
                </a:solidFill>
                <a:effectLst>
                  <a:outerShdw blurRad="25400" algn="tl" rotWithShape="0">
                    <a:srgbClr val="000000">
                      <a:alpha val="43000"/>
                    </a:srgbClr>
                  </a:outerShdw>
                </a:effectLst>
                <a:latin typeface="Arial Black" pitchFamily="34" charset="0"/>
              </a:rPr>
              <a:t>Deloitte</a:t>
            </a:r>
            <a:r>
              <a:rPr lang="es-MX" sz="2400" b="1" spc="150" dirty="0" smtClean="0">
                <a:ln w="11430"/>
                <a:solidFill>
                  <a:srgbClr val="0070C0"/>
                </a:solidFill>
                <a:effectLst>
                  <a:outerShdw blurRad="25400" algn="tl" rotWithShape="0">
                    <a:srgbClr val="000000">
                      <a:alpha val="43000"/>
                    </a:srgbClr>
                  </a:outerShdw>
                </a:effectLst>
                <a:latin typeface="Arial Black" pitchFamily="34" charset="0"/>
              </a:rPr>
              <a:t>: Consideraciones Finales</a:t>
            </a:r>
          </a:p>
          <a:p>
            <a:pPr algn="ctr"/>
            <a:r>
              <a:rPr lang="es-MX" b="1" spc="150" dirty="0" err="1" smtClean="0">
                <a:ln w="11430"/>
                <a:solidFill>
                  <a:srgbClr val="0070C0"/>
                </a:solidFill>
                <a:effectLst>
                  <a:outerShdw blurRad="25400" algn="tl" rotWithShape="0">
                    <a:srgbClr val="000000">
                      <a:alpha val="43000"/>
                    </a:srgbClr>
                  </a:outerShdw>
                </a:effectLst>
                <a:latin typeface="Arial Black" pitchFamily="34" charset="0"/>
              </a:rPr>
              <a:t>Deloitte</a:t>
            </a:r>
            <a:r>
              <a:rPr lang="es-MX" b="1" spc="150" dirty="0" smtClean="0">
                <a:ln w="11430"/>
                <a:solidFill>
                  <a:srgbClr val="0070C0"/>
                </a:solidFill>
                <a:effectLst>
                  <a:outerShdw blurRad="25400" algn="tl" rotWithShape="0">
                    <a:srgbClr val="000000">
                      <a:alpha val="43000"/>
                    </a:srgbClr>
                  </a:outerShdw>
                </a:effectLst>
                <a:latin typeface="Arial Black" pitchFamily="34" charset="0"/>
              </a:rPr>
              <a:t> </a:t>
            </a:r>
            <a:r>
              <a:rPr lang="es-MX" b="1" spc="150" dirty="0" err="1" smtClean="0">
                <a:ln w="11430"/>
                <a:solidFill>
                  <a:srgbClr val="0070C0"/>
                </a:solidFill>
                <a:effectLst>
                  <a:outerShdw blurRad="25400" algn="tl" rotWithShape="0">
                    <a:srgbClr val="000000">
                      <a:alpha val="43000"/>
                    </a:srgbClr>
                  </a:outerShdw>
                </a:effectLst>
                <a:latin typeface="Arial Black" pitchFamily="34" charset="0"/>
              </a:rPr>
              <a:t>Cibersecutiry</a:t>
            </a:r>
            <a:r>
              <a:rPr lang="es-MX" b="1" spc="150" dirty="0" smtClean="0">
                <a:ln w="11430"/>
                <a:solidFill>
                  <a:srgbClr val="0070C0"/>
                </a:solidFill>
                <a:effectLst>
                  <a:outerShdw blurRad="25400" algn="tl" rotWithShape="0">
                    <a:srgbClr val="000000">
                      <a:alpha val="43000"/>
                    </a:srgbClr>
                  </a:outerShdw>
                </a:effectLst>
                <a:latin typeface="Arial Black" pitchFamily="34" charset="0"/>
              </a:rPr>
              <a:t> </a:t>
            </a:r>
            <a:r>
              <a:rPr lang="es-MX" b="1" spc="150" dirty="0" err="1" smtClean="0">
                <a:ln w="11430"/>
                <a:solidFill>
                  <a:srgbClr val="0070C0"/>
                </a:solidFill>
                <a:effectLst>
                  <a:outerShdw blurRad="25400" algn="tl" rotWithShape="0">
                    <a:srgbClr val="000000">
                      <a:alpha val="43000"/>
                    </a:srgbClr>
                  </a:outerShdw>
                </a:effectLst>
                <a:latin typeface="Arial Black" pitchFamily="34" charset="0"/>
              </a:rPr>
              <a:t>Survery</a:t>
            </a:r>
            <a:r>
              <a:rPr lang="es-MX" b="1" spc="150" dirty="0" smtClean="0">
                <a:ln w="11430"/>
                <a:solidFill>
                  <a:srgbClr val="0070C0"/>
                </a:solidFill>
                <a:effectLst>
                  <a:outerShdw blurRad="25400" algn="tl" rotWithShape="0">
                    <a:srgbClr val="000000">
                      <a:alpha val="43000"/>
                    </a:srgbClr>
                  </a:outerShdw>
                </a:effectLst>
                <a:latin typeface="Arial Black" pitchFamily="34" charset="0"/>
              </a:rPr>
              <a:t>: </a:t>
            </a:r>
            <a:r>
              <a:rPr lang="es-MX" b="1" spc="150" dirty="0" err="1" smtClean="0">
                <a:ln w="11430"/>
                <a:solidFill>
                  <a:srgbClr val="0070C0"/>
                </a:solidFill>
                <a:effectLst>
                  <a:outerShdw blurRad="25400" algn="tl" rotWithShape="0">
                    <a:srgbClr val="000000">
                      <a:alpha val="43000"/>
                    </a:srgbClr>
                  </a:outerShdw>
                </a:effectLst>
                <a:latin typeface="Arial Black" pitchFamily="34" charset="0"/>
              </a:rPr>
              <a:t>Finals</a:t>
            </a:r>
            <a:r>
              <a:rPr lang="es-MX" b="1" spc="150" dirty="0" smtClean="0">
                <a:ln w="11430"/>
                <a:solidFill>
                  <a:srgbClr val="0070C0"/>
                </a:solidFill>
                <a:effectLst>
                  <a:outerShdw blurRad="25400" algn="tl" rotWithShape="0">
                    <a:srgbClr val="000000">
                      <a:alpha val="43000"/>
                    </a:srgbClr>
                  </a:outerShdw>
                </a:effectLst>
                <a:latin typeface="Arial Black" pitchFamily="34" charset="0"/>
              </a:rPr>
              <a:t> </a:t>
            </a:r>
            <a:r>
              <a:rPr lang="es-MX" b="1" spc="150" dirty="0" err="1">
                <a:ln w="11430"/>
                <a:solidFill>
                  <a:srgbClr val="0070C0"/>
                </a:solidFill>
                <a:effectLst>
                  <a:outerShdw blurRad="25400" algn="tl" rotWithShape="0">
                    <a:srgbClr val="000000">
                      <a:alpha val="43000"/>
                    </a:srgbClr>
                  </a:outerShdw>
                </a:effectLst>
                <a:latin typeface="Arial Black" pitchFamily="34" charset="0"/>
              </a:rPr>
              <a:t>C</a:t>
            </a:r>
            <a:r>
              <a:rPr lang="es-MX" b="1" spc="150" dirty="0" err="1" smtClean="0">
                <a:ln w="11430"/>
                <a:solidFill>
                  <a:srgbClr val="0070C0"/>
                </a:solidFill>
                <a:effectLst>
                  <a:outerShdw blurRad="25400" algn="tl" rotWithShape="0">
                    <a:srgbClr val="000000">
                      <a:alpha val="43000"/>
                    </a:srgbClr>
                  </a:outerShdw>
                </a:effectLst>
                <a:latin typeface="Arial Black" pitchFamily="34" charset="0"/>
              </a:rPr>
              <a:t>onsidetations</a:t>
            </a:r>
            <a:r>
              <a:rPr lang="es-MX" b="1" spc="150" dirty="0" smtClean="0">
                <a:ln w="11430"/>
                <a:solidFill>
                  <a:srgbClr val="0070C0"/>
                </a:solidFill>
                <a:effectLst>
                  <a:outerShdw blurRad="25400" algn="tl" rotWithShape="0">
                    <a:srgbClr val="000000">
                      <a:alpha val="43000"/>
                    </a:srgbClr>
                  </a:outerShdw>
                </a:effectLst>
                <a:latin typeface="Arial Black" pitchFamily="34" charset="0"/>
              </a:rPr>
              <a:t> </a:t>
            </a:r>
            <a:endParaRPr lang="es-CO" dirty="0"/>
          </a:p>
        </p:txBody>
      </p:sp>
      <p:sp>
        <p:nvSpPr>
          <p:cNvPr id="3" name="2 CuadroTexto"/>
          <p:cNvSpPr txBox="1"/>
          <p:nvPr/>
        </p:nvSpPr>
        <p:spPr>
          <a:xfrm>
            <a:off x="5796136" y="1628800"/>
            <a:ext cx="2794739" cy="338554"/>
          </a:xfrm>
          <a:prstGeom prst="rect">
            <a:avLst/>
          </a:prstGeom>
          <a:noFill/>
          <a:ln>
            <a:solidFill>
              <a:schemeClr val="accent1"/>
            </a:solidFill>
            <a:prstDash val="dash"/>
          </a:ln>
        </p:spPr>
        <p:txBody>
          <a:bodyPr wrap="none" rtlCol="0">
            <a:spAutoFit/>
          </a:bodyPr>
          <a:lstStyle/>
          <a:p>
            <a:r>
              <a:rPr lang="es-CO" sz="1600" dirty="0" smtClean="0"/>
              <a:t>Conoce tus joyas de la corona…</a:t>
            </a:r>
            <a:endParaRPr lang="es-CO" sz="1600" dirty="0"/>
          </a:p>
        </p:txBody>
      </p:sp>
      <p:sp>
        <p:nvSpPr>
          <p:cNvPr id="6" name="5 CuadroTexto"/>
          <p:cNvSpPr txBox="1"/>
          <p:nvPr/>
        </p:nvSpPr>
        <p:spPr>
          <a:xfrm>
            <a:off x="6120680" y="3574757"/>
            <a:ext cx="2915816" cy="584775"/>
          </a:xfrm>
          <a:prstGeom prst="rect">
            <a:avLst/>
          </a:prstGeom>
          <a:noFill/>
          <a:ln>
            <a:solidFill>
              <a:schemeClr val="accent1"/>
            </a:solidFill>
            <a:prstDash val="dash"/>
          </a:ln>
        </p:spPr>
        <p:txBody>
          <a:bodyPr wrap="square" rtlCol="0">
            <a:spAutoFit/>
          </a:bodyPr>
          <a:lstStyle/>
          <a:p>
            <a:r>
              <a:rPr lang="es-CO" sz="1600" dirty="0" smtClean="0"/>
              <a:t>Convierte la concientización en prioridad…</a:t>
            </a:r>
            <a:endParaRPr lang="es-CO" sz="1600" dirty="0"/>
          </a:p>
        </p:txBody>
      </p:sp>
      <p:sp>
        <p:nvSpPr>
          <p:cNvPr id="7" name="6 CuadroTexto"/>
          <p:cNvSpPr txBox="1"/>
          <p:nvPr/>
        </p:nvSpPr>
        <p:spPr>
          <a:xfrm>
            <a:off x="6516216" y="2627620"/>
            <a:ext cx="2576899" cy="338554"/>
          </a:xfrm>
          <a:prstGeom prst="rect">
            <a:avLst/>
          </a:prstGeom>
          <a:noFill/>
          <a:ln>
            <a:solidFill>
              <a:schemeClr val="accent1"/>
            </a:solidFill>
            <a:prstDash val="dash"/>
          </a:ln>
        </p:spPr>
        <p:txBody>
          <a:bodyPr wrap="square" rtlCol="0">
            <a:spAutoFit/>
          </a:bodyPr>
          <a:lstStyle/>
          <a:p>
            <a:r>
              <a:rPr lang="es-CO" sz="1600" dirty="0" smtClean="0"/>
              <a:t>Conoce a tus amigos…</a:t>
            </a:r>
            <a:endParaRPr lang="es-CO" sz="1600" dirty="0"/>
          </a:p>
        </p:txBody>
      </p:sp>
      <p:sp>
        <p:nvSpPr>
          <p:cNvPr id="8" name="7 CuadroTexto"/>
          <p:cNvSpPr txBox="1"/>
          <p:nvPr/>
        </p:nvSpPr>
        <p:spPr>
          <a:xfrm>
            <a:off x="6399362" y="4931876"/>
            <a:ext cx="2303451" cy="338554"/>
          </a:xfrm>
          <a:prstGeom prst="rect">
            <a:avLst/>
          </a:prstGeom>
          <a:noFill/>
          <a:ln>
            <a:solidFill>
              <a:schemeClr val="accent1"/>
            </a:solidFill>
            <a:prstDash val="dash"/>
          </a:ln>
        </p:spPr>
        <p:txBody>
          <a:bodyPr wrap="none" rtlCol="0">
            <a:spAutoFit/>
          </a:bodyPr>
          <a:lstStyle/>
          <a:p>
            <a:r>
              <a:rPr lang="es-CO" sz="1600" dirty="0" smtClean="0"/>
              <a:t>Fortalecer y monitorear…</a:t>
            </a:r>
            <a:endParaRPr lang="es-CO" sz="1600" dirty="0"/>
          </a:p>
        </p:txBody>
      </p:sp>
      <p:sp>
        <p:nvSpPr>
          <p:cNvPr id="9" name="8 CuadroTexto"/>
          <p:cNvSpPr txBox="1"/>
          <p:nvPr/>
        </p:nvSpPr>
        <p:spPr>
          <a:xfrm>
            <a:off x="5545664" y="5877272"/>
            <a:ext cx="2623282" cy="338554"/>
          </a:xfrm>
          <a:prstGeom prst="rect">
            <a:avLst/>
          </a:prstGeom>
          <a:noFill/>
          <a:ln>
            <a:solidFill>
              <a:schemeClr val="accent1"/>
            </a:solidFill>
            <a:prstDash val="dash"/>
          </a:ln>
        </p:spPr>
        <p:txBody>
          <a:bodyPr wrap="none" rtlCol="0">
            <a:spAutoFit/>
          </a:bodyPr>
          <a:lstStyle/>
          <a:p>
            <a:r>
              <a:rPr lang="es-CO" sz="1600" dirty="0" smtClean="0"/>
              <a:t>Prepárate para lo inevitable…</a:t>
            </a:r>
            <a:endParaRPr lang="es-CO" sz="1600" dirty="0"/>
          </a:p>
        </p:txBody>
      </p:sp>
    </p:spTree>
    <p:extLst>
      <p:ext uri="{BB962C8B-B14F-4D97-AF65-F5344CB8AC3E}">
        <p14:creationId xmlns:p14="http://schemas.microsoft.com/office/powerpoint/2010/main" val="2045201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251520" y="116632"/>
            <a:ext cx="8640960" cy="815608"/>
          </a:xfrm>
          <a:prstGeom prst="rect">
            <a:avLst/>
          </a:prstGeom>
          <a:noFill/>
        </p:spPr>
        <p:txBody>
          <a:bodyPr wrap="square" lIns="91440" tIns="45720" rIns="91440" bIns="45720">
            <a:spAutoFit/>
          </a:bodyPr>
          <a:lstStyle/>
          <a:p>
            <a:pPr algn="ctr" fontAlgn="base">
              <a:spcBef>
                <a:spcPct val="0"/>
              </a:spcBef>
              <a:spcAft>
                <a:spcPct val="0"/>
              </a:spcAft>
              <a:defRPr/>
            </a:pPr>
            <a:r>
              <a:rPr lang="es-CO" sz="2800" b="1" spc="150" dirty="0">
                <a:ln w="11430"/>
                <a:solidFill>
                  <a:srgbClr val="5C92B5">
                    <a:lumMod val="75000"/>
                  </a:srgbClr>
                </a:solidFill>
                <a:effectLst>
                  <a:outerShdw blurRad="25400" algn="tl" rotWithShape="0">
                    <a:srgbClr val="000000">
                      <a:alpha val="43000"/>
                    </a:srgbClr>
                  </a:outerShdw>
                </a:effectLst>
                <a:latin typeface="Calibri" panose="020F0502020204030204" pitchFamily="34" charset="0"/>
                <a:cs typeface="Arial" pitchFamily="34" charset="0"/>
              </a:rPr>
              <a:t>CIBER-SEGURIDAD – </a:t>
            </a:r>
            <a:r>
              <a:rPr lang="es-CO" sz="2800" b="1" spc="150" dirty="0" smtClean="0">
                <a:ln w="11430"/>
                <a:solidFill>
                  <a:srgbClr val="5C92B5">
                    <a:lumMod val="75000"/>
                  </a:srgbClr>
                </a:solidFill>
                <a:effectLst>
                  <a:outerShdw blurRad="25400" algn="tl" rotWithShape="0">
                    <a:srgbClr val="000000">
                      <a:alpha val="43000"/>
                    </a:srgbClr>
                  </a:outerShdw>
                </a:effectLst>
                <a:latin typeface="Calibri" panose="020F0502020204030204" pitchFamily="34" charset="0"/>
                <a:cs typeface="Arial" pitchFamily="34" charset="0"/>
              </a:rPr>
              <a:t>DEFINICIÓN PARA DECEVAL</a:t>
            </a:r>
          </a:p>
          <a:p>
            <a:pPr algn="ctr" fontAlgn="base">
              <a:spcBef>
                <a:spcPct val="0"/>
              </a:spcBef>
              <a:spcAft>
                <a:spcPct val="0"/>
              </a:spcAft>
              <a:defRPr/>
            </a:pPr>
            <a:r>
              <a:rPr lang="en-US" sz="1000" b="1" dirty="0"/>
              <a:t>CYBER SECURITY - DEFINITION FOR DECEVAL</a:t>
            </a:r>
            <a:endParaRPr lang="es-CO" sz="1000" b="1" spc="150" dirty="0" smtClean="0">
              <a:ln w="11430"/>
              <a:solidFill>
                <a:srgbClr val="5C92B5">
                  <a:lumMod val="75000"/>
                </a:srgbClr>
              </a:solidFill>
              <a:effectLst>
                <a:outerShdw blurRad="25400" algn="tl" rotWithShape="0">
                  <a:srgbClr val="000000">
                    <a:alpha val="43000"/>
                  </a:srgbClr>
                </a:outerShdw>
              </a:effectLst>
              <a:latin typeface="Calibri" panose="020F0502020204030204" pitchFamily="34" charset="0"/>
              <a:cs typeface="Arial" pitchFamily="34" charset="0"/>
            </a:endParaRPr>
          </a:p>
          <a:p>
            <a:pPr algn="ctr" fontAlgn="base">
              <a:spcBef>
                <a:spcPct val="0"/>
              </a:spcBef>
              <a:spcAft>
                <a:spcPct val="0"/>
              </a:spcAft>
              <a:defRPr/>
            </a:pPr>
            <a:endParaRPr lang="es-CO" sz="900" b="1" spc="150" dirty="0">
              <a:ln w="11430"/>
              <a:solidFill>
                <a:srgbClr val="5C92B5">
                  <a:lumMod val="75000"/>
                </a:srgbClr>
              </a:solidFill>
              <a:effectLst>
                <a:outerShdw blurRad="25400" algn="tl" rotWithShape="0">
                  <a:srgbClr val="000000">
                    <a:alpha val="43000"/>
                  </a:srgbClr>
                </a:outerShdw>
              </a:effectLst>
              <a:latin typeface="Calibri" panose="020F0502020204030204" pitchFamily="34" charset="0"/>
              <a:cs typeface="Arial" pitchFamily="34" charset="0"/>
            </a:endParaRPr>
          </a:p>
        </p:txBody>
      </p:sp>
      <p:sp>
        <p:nvSpPr>
          <p:cNvPr id="38" name="37 Rectángulo"/>
          <p:cNvSpPr/>
          <p:nvPr/>
        </p:nvSpPr>
        <p:spPr>
          <a:xfrm>
            <a:off x="179512" y="908720"/>
            <a:ext cx="5328592" cy="3293209"/>
          </a:xfrm>
          <a:prstGeom prst="rect">
            <a:avLst/>
          </a:prstGeom>
          <a:noFill/>
        </p:spPr>
        <p:txBody>
          <a:bodyPr wrap="square">
            <a:spAutoFit/>
          </a:bodyPr>
          <a:lstStyle/>
          <a:p>
            <a:pPr algn="just"/>
            <a:r>
              <a:rPr lang="es-CO" sz="1600" dirty="0">
                <a:solidFill>
                  <a:prstClr val="black"/>
                </a:solidFill>
                <a:latin typeface="Calibri" panose="020F0502020204030204" pitchFamily="34" charset="0"/>
              </a:rPr>
              <a:t>Observamos que la seguridad de la información en el enfoque tradicional tiene un alcance mayor que la </a:t>
            </a:r>
            <a:r>
              <a:rPr lang="es-CO" sz="1600" dirty="0" err="1">
                <a:solidFill>
                  <a:prstClr val="black"/>
                </a:solidFill>
                <a:latin typeface="Calibri" panose="020F0502020204030204" pitchFamily="34" charset="0"/>
              </a:rPr>
              <a:t>ciberseguridad</a:t>
            </a:r>
            <a:r>
              <a:rPr lang="es-CO" sz="1600" dirty="0">
                <a:solidFill>
                  <a:prstClr val="black"/>
                </a:solidFill>
                <a:latin typeface="Calibri" panose="020F0502020204030204" pitchFamily="34" charset="0"/>
              </a:rPr>
              <a:t>: </a:t>
            </a:r>
            <a:r>
              <a:rPr lang="es-CO" sz="1400" b="1" dirty="0" smtClean="0">
                <a:solidFill>
                  <a:prstClr val="black"/>
                </a:solidFill>
                <a:latin typeface="Calibri" panose="020F0502020204030204" pitchFamily="34" charset="0"/>
              </a:rPr>
              <a:t>(I</a:t>
            </a:r>
            <a:r>
              <a:rPr lang="en-US" sz="1400" b="1" dirty="0" err="1" smtClean="0"/>
              <a:t>nformation</a:t>
            </a:r>
            <a:r>
              <a:rPr lang="en-US" sz="1400" b="1" dirty="0" smtClean="0"/>
              <a:t> </a:t>
            </a:r>
            <a:r>
              <a:rPr lang="en-US" sz="1400" b="1" dirty="0"/>
              <a:t>security has wider scope that </a:t>
            </a:r>
            <a:r>
              <a:rPr lang="en-US" sz="1400" b="1" dirty="0" smtClean="0"/>
              <a:t>cybersecurity</a:t>
            </a:r>
            <a:r>
              <a:rPr lang="en-US" sz="1400" b="1" dirty="0" smtClean="0">
                <a:sym typeface="Wingdings" pitchFamily="2" charset="2"/>
              </a:rPr>
              <a:t>)</a:t>
            </a:r>
          </a:p>
          <a:p>
            <a:pPr algn="just"/>
            <a:endParaRPr lang="en-US" sz="1400" b="1" dirty="0" smtClean="0">
              <a:sym typeface="Wingdings" pitchFamily="2" charset="2"/>
            </a:endParaRPr>
          </a:p>
          <a:p>
            <a:pPr marL="285750" indent="-285750" algn="just">
              <a:buFont typeface="Arial" panose="020B0604020202020204" pitchFamily="34" charset="0"/>
              <a:buChar char="•"/>
            </a:pPr>
            <a:r>
              <a:rPr lang="es-CO" sz="1600" dirty="0" smtClean="0">
                <a:solidFill>
                  <a:prstClr val="black"/>
                </a:solidFill>
                <a:latin typeface="Calibri" panose="020F0502020204030204" pitchFamily="34" charset="0"/>
              </a:rPr>
              <a:t>La Seguridad de la Información busca </a:t>
            </a:r>
            <a:r>
              <a:rPr lang="es-CO" sz="1600" dirty="0">
                <a:solidFill>
                  <a:prstClr val="black"/>
                </a:solidFill>
                <a:latin typeface="Calibri" panose="020F0502020204030204" pitchFamily="34" charset="0"/>
              </a:rPr>
              <a:t>proteger la información de riesgos que puedan </a:t>
            </a:r>
            <a:r>
              <a:rPr lang="es-CO" sz="1600" dirty="0" smtClean="0">
                <a:solidFill>
                  <a:prstClr val="black"/>
                </a:solidFill>
                <a:latin typeface="Calibri" panose="020F0502020204030204" pitchFamily="34" charset="0"/>
              </a:rPr>
              <a:t>afectarla </a:t>
            </a:r>
            <a:r>
              <a:rPr lang="es-CO" sz="1600" dirty="0">
                <a:solidFill>
                  <a:prstClr val="black"/>
                </a:solidFill>
                <a:latin typeface="Calibri" panose="020F0502020204030204" pitchFamily="34" charset="0"/>
              </a:rPr>
              <a:t>en sus diferentes formas y </a:t>
            </a:r>
            <a:r>
              <a:rPr lang="es-CO" sz="1600" dirty="0" smtClean="0">
                <a:solidFill>
                  <a:prstClr val="black"/>
                </a:solidFill>
                <a:latin typeface="Calibri" panose="020F0502020204030204" pitchFamily="34" charset="0"/>
              </a:rPr>
              <a:t>estados</a:t>
            </a:r>
            <a:r>
              <a:rPr lang="es-CO" sz="1600" dirty="0">
                <a:solidFill>
                  <a:prstClr val="black"/>
                </a:solidFill>
                <a:latin typeface="Calibri" panose="020F0502020204030204" pitchFamily="34" charset="0"/>
              </a:rPr>
              <a:t> </a:t>
            </a:r>
            <a:r>
              <a:rPr lang="es-CO" sz="1600" dirty="0" smtClean="0">
                <a:solidFill>
                  <a:prstClr val="black"/>
                </a:solidFill>
                <a:latin typeface="Calibri" panose="020F0502020204030204" pitchFamily="34" charset="0"/>
              </a:rPr>
              <a:t>(conocimiento, documentos físicos y entornos cibernético)</a:t>
            </a:r>
          </a:p>
          <a:p>
            <a:pPr marL="285750" indent="-285750" algn="just">
              <a:buFont typeface="Arial" panose="020B0604020202020204" pitchFamily="34" charset="0"/>
              <a:buChar char="•"/>
            </a:pPr>
            <a:endParaRPr lang="es-CO" sz="2000" dirty="0" smtClean="0">
              <a:solidFill>
                <a:prstClr val="black"/>
              </a:solidFill>
              <a:latin typeface="Calibri" panose="020F0502020204030204" pitchFamily="34" charset="0"/>
            </a:endParaRPr>
          </a:p>
          <a:p>
            <a:pPr marL="285750" indent="-285750" algn="just">
              <a:buFont typeface="Arial" panose="020B0604020202020204" pitchFamily="34" charset="0"/>
              <a:buChar char="•"/>
            </a:pPr>
            <a:r>
              <a:rPr lang="es-CO" sz="1600" dirty="0" err="1" smtClean="0">
                <a:solidFill>
                  <a:prstClr val="black"/>
                </a:solidFill>
                <a:latin typeface="Calibri" panose="020F0502020204030204" pitchFamily="34" charset="0"/>
              </a:rPr>
              <a:t>Ciberseguridad</a:t>
            </a:r>
            <a:r>
              <a:rPr lang="es-CO" sz="1600" dirty="0" smtClean="0">
                <a:solidFill>
                  <a:prstClr val="black"/>
                </a:solidFill>
                <a:latin typeface="Calibri" panose="020F0502020204030204" pitchFamily="34" charset="0"/>
              </a:rPr>
              <a:t>: tiene </a:t>
            </a:r>
            <a:r>
              <a:rPr lang="es-CO" sz="1600" dirty="0">
                <a:solidFill>
                  <a:prstClr val="black"/>
                </a:solidFill>
                <a:latin typeface="Calibri" panose="020F0502020204030204" pitchFamily="34" charset="0"/>
              </a:rPr>
              <a:t>como foco </a:t>
            </a:r>
            <a:r>
              <a:rPr lang="es-CO" sz="1600" dirty="0" smtClean="0">
                <a:solidFill>
                  <a:prstClr val="black"/>
                </a:solidFill>
                <a:latin typeface="Calibri" panose="020F0502020204030204" pitchFamily="34" charset="0"/>
              </a:rPr>
              <a:t>principalmente la </a:t>
            </a:r>
            <a:r>
              <a:rPr lang="es-CO" sz="1600" dirty="0">
                <a:solidFill>
                  <a:prstClr val="black"/>
                </a:solidFill>
                <a:latin typeface="Calibri" panose="020F0502020204030204" pitchFamily="34" charset="0"/>
              </a:rPr>
              <a:t>protección de </a:t>
            </a:r>
            <a:r>
              <a:rPr lang="es-CO" sz="1600" dirty="0" smtClean="0">
                <a:solidFill>
                  <a:prstClr val="black"/>
                </a:solidFill>
                <a:latin typeface="Calibri" panose="020F0502020204030204" pitchFamily="34" charset="0"/>
              </a:rPr>
              <a:t>la información </a:t>
            </a:r>
            <a:r>
              <a:rPr lang="es-CO" sz="1600" dirty="0">
                <a:solidFill>
                  <a:prstClr val="black"/>
                </a:solidFill>
                <a:latin typeface="Calibri" panose="020F0502020204030204" pitchFamily="34" charset="0"/>
              </a:rPr>
              <a:t>que </a:t>
            </a:r>
            <a:r>
              <a:rPr lang="es-CO" sz="1600" dirty="0" smtClean="0">
                <a:solidFill>
                  <a:prstClr val="black"/>
                </a:solidFill>
                <a:latin typeface="Calibri" panose="020F0502020204030204" pitchFamily="34" charset="0"/>
              </a:rPr>
              <a:t>existe en </a:t>
            </a:r>
            <a:r>
              <a:rPr lang="es-CO" sz="1600" dirty="0">
                <a:solidFill>
                  <a:prstClr val="black"/>
                </a:solidFill>
                <a:latin typeface="Calibri" panose="020F0502020204030204" pitchFamily="34" charset="0"/>
              </a:rPr>
              <a:t>los sistemas </a:t>
            </a:r>
            <a:r>
              <a:rPr lang="es-CO" sz="1600" dirty="0" smtClean="0">
                <a:solidFill>
                  <a:prstClr val="black"/>
                </a:solidFill>
                <a:latin typeface="Calibri" panose="020F0502020204030204" pitchFamily="34" charset="0"/>
              </a:rPr>
              <a:t>interconectados (entorno cibernético).</a:t>
            </a:r>
          </a:p>
          <a:p>
            <a:pPr algn="just"/>
            <a:endParaRPr lang="es-CO" sz="1600" dirty="0" smtClean="0">
              <a:solidFill>
                <a:prstClr val="black"/>
              </a:solidFill>
              <a:latin typeface="Calibri" panose="020F0502020204030204" pitchFamily="34" charset="0"/>
            </a:endParaRPr>
          </a:p>
        </p:txBody>
      </p:sp>
      <p:grpSp>
        <p:nvGrpSpPr>
          <p:cNvPr id="52" name="51 Grupo"/>
          <p:cNvGrpSpPr/>
          <p:nvPr/>
        </p:nvGrpSpPr>
        <p:grpSpPr>
          <a:xfrm>
            <a:off x="301332" y="3933056"/>
            <a:ext cx="3024336" cy="2880320"/>
            <a:chOff x="179512" y="1639834"/>
            <a:chExt cx="3096344" cy="3024336"/>
          </a:xfrm>
        </p:grpSpPr>
        <p:sp>
          <p:nvSpPr>
            <p:cNvPr id="44" name="43 Elipse"/>
            <p:cNvSpPr/>
            <p:nvPr/>
          </p:nvSpPr>
          <p:spPr>
            <a:xfrm>
              <a:off x="179512" y="1639834"/>
              <a:ext cx="3096344" cy="3024336"/>
            </a:xfrm>
            <a:prstGeom prst="ellipse">
              <a:avLst/>
            </a:prstGeom>
            <a:gradFill flip="none" rotWithShape="1">
              <a:gsLst>
                <a:gs pos="0">
                  <a:srgbClr val="EBF6F9"/>
                </a:gs>
                <a:gs pos="18000">
                  <a:schemeClr val="accent5">
                    <a:lumMod val="20000"/>
                    <a:lumOff val="80000"/>
                  </a:schemeClr>
                </a:gs>
                <a:gs pos="100000">
                  <a:schemeClr val="bg1"/>
                </a:gs>
              </a:gsLst>
              <a:path path="circle">
                <a:fillToRect l="50000" t="50000" r="50000" b="50000"/>
              </a:path>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600" dirty="0">
                <a:solidFill>
                  <a:prstClr val="black"/>
                </a:solidFill>
                <a:latin typeface="Calibri" panose="020F0502020204030204" pitchFamily="34" charset="0"/>
              </a:endParaRPr>
            </a:p>
          </p:txBody>
        </p:sp>
        <p:sp>
          <p:nvSpPr>
            <p:cNvPr id="45" name="44 Elipse"/>
            <p:cNvSpPr/>
            <p:nvPr/>
          </p:nvSpPr>
          <p:spPr>
            <a:xfrm>
              <a:off x="1500041" y="2145638"/>
              <a:ext cx="1663736" cy="16868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sz="1050" b="1" dirty="0">
                <a:solidFill>
                  <a:prstClr val="black"/>
                </a:solidFill>
                <a:latin typeface="Calibri" panose="020F0502020204030204" pitchFamily="34" charset="0"/>
              </a:endParaRPr>
            </a:p>
          </p:txBody>
        </p:sp>
        <p:sp>
          <p:nvSpPr>
            <p:cNvPr id="47" name="46 Elipse"/>
            <p:cNvSpPr/>
            <p:nvPr/>
          </p:nvSpPr>
          <p:spPr>
            <a:xfrm>
              <a:off x="615371" y="3303219"/>
              <a:ext cx="1122343" cy="110608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sz="1200" b="1" dirty="0">
                <a:solidFill>
                  <a:prstClr val="black"/>
                </a:solidFill>
                <a:latin typeface="Calibri" panose="020F0502020204030204" pitchFamily="34" charset="0"/>
              </a:endParaRPr>
            </a:p>
          </p:txBody>
        </p:sp>
        <p:sp>
          <p:nvSpPr>
            <p:cNvPr id="48" name="47 Elipse"/>
            <p:cNvSpPr/>
            <p:nvPr/>
          </p:nvSpPr>
          <p:spPr>
            <a:xfrm>
              <a:off x="360132" y="2169093"/>
              <a:ext cx="1095715" cy="109636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sz="1200" b="1" dirty="0">
                <a:solidFill>
                  <a:prstClr val="black"/>
                </a:solidFill>
                <a:latin typeface="Calibri" panose="020F0502020204030204" pitchFamily="34" charset="0"/>
              </a:endParaRPr>
            </a:p>
          </p:txBody>
        </p:sp>
        <p:sp>
          <p:nvSpPr>
            <p:cNvPr id="49" name="48 CuadroTexto"/>
            <p:cNvSpPr txBox="1"/>
            <p:nvPr/>
          </p:nvSpPr>
          <p:spPr>
            <a:xfrm>
              <a:off x="276925" y="2509969"/>
              <a:ext cx="1296838" cy="484748"/>
            </a:xfrm>
            <a:prstGeom prst="rect">
              <a:avLst/>
            </a:prstGeom>
            <a:noFill/>
          </p:spPr>
          <p:txBody>
            <a:bodyPr wrap="square" rtlCol="0">
              <a:spAutoFit/>
            </a:bodyPr>
            <a:lstStyle/>
            <a:p>
              <a:pPr algn="ctr"/>
              <a:r>
                <a:rPr lang="es-CO" sz="1200" b="1" dirty="0">
                  <a:solidFill>
                    <a:prstClr val="black"/>
                  </a:solidFill>
                  <a:latin typeface="Calibri" panose="020F0502020204030204" pitchFamily="34" charset="0"/>
                </a:rPr>
                <a:t>Documentos </a:t>
              </a:r>
              <a:r>
                <a:rPr lang="es-CO" sz="1200" b="1" dirty="0" smtClean="0">
                  <a:solidFill>
                    <a:prstClr val="black"/>
                  </a:solidFill>
                  <a:latin typeface="Calibri" panose="020F0502020204030204" pitchFamily="34" charset="0"/>
                </a:rPr>
                <a:t>Físicos</a:t>
              </a:r>
              <a:endParaRPr lang="es-CO" sz="1200" b="1" dirty="0">
                <a:solidFill>
                  <a:prstClr val="black"/>
                </a:solidFill>
                <a:latin typeface="Calibri" panose="020F0502020204030204" pitchFamily="34" charset="0"/>
              </a:endParaRPr>
            </a:p>
          </p:txBody>
        </p:sp>
        <p:sp>
          <p:nvSpPr>
            <p:cNvPr id="50" name="49 CuadroTexto"/>
            <p:cNvSpPr txBox="1"/>
            <p:nvPr/>
          </p:nvSpPr>
          <p:spPr>
            <a:xfrm>
              <a:off x="1573763" y="2547135"/>
              <a:ext cx="1486124" cy="743280"/>
            </a:xfrm>
            <a:prstGeom prst="rect">
              <a:avLst/>
            </a:prstGeom>
            <a:noFill/>
          </p:spPr>
          <p:txBody>
            <a:bodyPr wrap="square" rtlCol="0">
              <a:spAutoFit/>
            </a:bodyPr>
            <a:lstStyle/>
            <a:p>
              <a:pPr algn="ctr"/>
              <a:r>
                <a:rPr lang="es-CO" sz="2000" b="1" dirty="0">
                  <a:solidFill>
                    <a:prstClr val="black"/>
                  </a:solidFill>
                  <a:latin typeface="Calibri" panose="020F0502020204030204" pitchFamily="34" charset="0"/>
                </a:rPr>
                <a:t>Entorno Cibernético</a:t>
              </a:r>
            </a:p>
          </p:txBody>
        </p:sp>
        <p:sp>
          <p:nvSpPr>
            <p:cNvPr id="51" name="50 Rectángulo"/>
            <p:cNvSpPr/>
            <p:nvPr/>
          </p:nvSpPr>
          <p:spPr>
            <a:xfrm>
              <a:off x="631183" y="3681261"/>
              <a:ext cx="1184824" cy="484748"/>
            </a:xfrm>
            <a:prstGeom prst="rect">
              <a:avLst/>
            </a:prstGeom>
          </p:spPr>
          <p:txBody>
            <a:bodyPr wrap="square">
              <a:spAutoFit/>
            </a:bodyPr>
            <a:lstStyle/>
            <a:p>
              <a:pPr algn="ctr"/>
              <a:r>
                <a:rPr lang="es-CO" sz="1200" b="1" dirty="0" smtClean="0">
                  <a:solidFill>
                    <a:prstClr val="black"/>
                  </a:solidFill>
                  <a:latin typeface="Calibri" panose="020F0502020204030204" pitchFamily="34" charset="0"/>
                </a:rPr>
                <a:t>Conocimiento Personas</a:t>
              </a:r>
              <a:endParaRPr lang="es-CO" sz="1200" b="1" dirty="0">
                <a:solidFill>
                  <a:prstClr val="black"/>
                </a:solidFill>
                <a:latin typeface="Calibri" panose="020F0502020204030204" pitchFamily="34" charset="0"/>
              </a:endParaRPr>
            </a:p>
          </p:txBody>
        </p:sp>
      </p:grpSp>
      <p:sp>
        <p:nvSpPr>
          <p:cNvPr id="53" name="52 CuadroTexto"/>
          <p:cNvSpPr txBox="1"/>
          <p:nvPr/>
        </p:nvSpPr>
        <p:spPr>
          <a:xfrm>
            <a:off x="1488325" y="4091271"/>
            <a:ext cx="412292" cy="461665"/>
          </a:xfrm>
          <a:prstGeom prst="rect">
            <a:avLst/>
          </a:prstGeom>
          <a:noFill/>
        </p:spPr>
        <p:txBody>
          <a:bodyPr wrap="none" rtlCol="0">
            <a:spAutoFit/>
          </a:bodyPr>
          <a:lstStyle/>
          <a:p>
            <a:r>
              <a:rPr lang="es-CO" sz="2400" b="1" dirty="0" smtClean="0">
                <a:solidFill>
                  <a:prstClr val="black"/>
                </a:solidFill>
                <a:latin typeface="Calibri" panose="020F0502020204030204" pitchFamily="34" charset="0"/>
              </a:rPr>
              <a:t>SI</a:t>
            </a:r>
          </a:p>
        </p:txBody>
      </p:sp>
      <p:sp>
        <p:nvSpPr>
          <p:cNvPr id="54" name="53 Llamada con línea 2"/>
          <p:cNvSpPr/>
          <p:nvPr/>
        </p:nvSpPr>
        <p:spPr>
          <a:xfrm>
            <a:off x="3203848" y="4077072"/>
            <a:ext cx="1145803" cy="460248"/>
          </a:xfrm>
          <a:prstGeom prst="borderCallout2">
            <a:avLst>
              <a:gd name="adj1" fmla="val 18750"/>
              <a:gd name="adj2" fmla="val -8333"/>
              <a:gd name="adj3" fmla="val 18750"/>
              <a:gd name="adj4" fmla="val -16667"/>
              <a:gd name="adj5" fmla="val 138881"/>
              <a:gd name="adj6" fmla="val -6828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err="1" smtClean="0">
                <a:solidFill>
                  <a:prstClr val="black"/>
                </a:solidFill>
                <a:latin typeface="Calibri" panose="020F0502020204030204" pitchFamily="34" charset="0"/>
              </a:rPr>
              <a:t>Ciber</a:t>
            </a:r>
            <a:r>
              <a:rPr lang="es-CO" sz="1400" b="1" dirty="0" smtClean="0">
                <a:solidFill>
                  <a:prstClr val="black"/>
                </a:solidFill>
                <a:latin typeface="Calibri" panose="020F0502020204030204" pitchFamily="34" charset="0"/>
              </a:rPr>
              <a:t>-Seguridad</a:t>
            </a:r>
            <a:endParaRPr lang="es-CO" sz="1400" b="1" dirty="0">
              <a:solidFill>
                <a:prstClr val="black"/>
              </a:solidFill>
              <a:latin typeface="Calibri" panose="020F0502020204030204" pitchFamily="34" charset="0"/>
            </a:endParaRPr>
          </a:p>
        </p:txBody>
      </p:sp>
      <p:sp>
        <p:nvSpPr>
          <p:cNvPr id="56" name="55 CuadroTexto"/>
          <p:cNvSpPr txBox="1"/>
          <p:nvPr/>
        </p:nvSpPr>
        <p:spPr>
          <a:xfrm>
            <a:off x="4735830" y="3881774"/>
            <a:ext cx="4219494" cy="1169551"/>
          </a:xfrm>
          <a:prstGeom prst="rect">
            <a:avLst/>
          </a:prstGeom>
          <a:solidFill>
            <a:schemeClr val="bg1"/>
          </a:solidFill>
        </p:spPr>
        <p:txBody>
          <a:bodyPr wrap="square" rtlCol="0">
            <a:spAutoFit/>
          </a:bodyPr>
          <a:lstStyle/>
          <a:p>
            <a:pPr algn="just"/>
            <a:r>
              <a:rPr lang="es-CO" sz="1400" b="1" dirty="0" smtClean="0">
                <a:solidFill>
                  <a:srgbClr val="438086">
                    <a:lumMod val="75000"/>
                  </a:srgbClr>
                </a:solidFill>
                <a:latin typeface="Calibri" panose="020F0502020204030204" pitchFamily="34" charset="0"/>
              </a:rPr>
              <a:t>Ciber-Seguridad:</a:t>
            </a:r>
          </a:p>
          <a:p>
            <a:pPr algn="just"/>
            <a:r>
              <a:rPr lang="es-CO" sz="1400" dirty="0" smtClean="0">
                <a:solidFill>
                  <a:prstClr val="black"/>
                </a:solidFill>
                <a:latin typeface="Calibri" panose="020F0502020204030204" pitchFamily="34" charset="0"/>
              </a:rPr>
              <a:t>Información </a:t>
            </a:r>
            <a:r>
              <a:rPr lang="es-CO" sz="1400" dirty="0">
                <a:solidFill>
                  <a:prstClr val="black"/>
                </a:solidFill>
                <a:latin typeface="Calibri" panose="020F0502020204030204" pitchFamily="34" charset="0"/>
              </a:rPr>
              <a:t>que es procesada, almacenada y transportada por los </a:t>
            </a:r>
            <a:r>
              <a:rPr lang="es-CO" sz="1400" u="sng" dirty="0">
                <a:solidFill>
                  <a:prstClr val="black"/>
                </a:solidFill>
                <a:latin typeface="Calibri" panose="020F0502020204030204" pitchFamily="34" charset="0"/>
              </a:rPr>
              <a:t>sistemas de información que se encuentran </a:t>
            </a:r>
            <a:r>
              <a:rPr lang="es-CO" sz="1400" u="sng" dirty="0" smtClean="0">
                <a:solidFill>
                  <a:prstClr val="black"/>
                </a:solidFill>
                <a:latin typeface="Calibri" panose="020F0502020204030204" pitchFamily="34" charset="0"/>
              </a:rPr>
              <a:t>interconectados</a:t>
            </a:r>
            <a:r>
              <a:rPr lang="es-CO" sz="1400" dirty="0" smtClean="0">
                <a:solidFill>
                  <a:prstClr val="black"/>
                </a:solidFill>
                <a:latin typeface="Calibri" panose="020F0502020204030204" pitchFamily="34" charset="0"/>
              </a:rPr>
              <a:t>” (</a:t>
            </a:r>
            <a:r>
              <a:rPr lang="es-CO" sz="1400" i="1" dirty="0" smtClean="0">
                <a:solidFill>
                  <a:prstClr val="black"/>
                </a:solidFill>
                <a:latin typeface="Calibri" panose="020F0502020204030204" pitchFamily="34" charset="0"/>
              </a:rPr>
              <a:t>ISACA</a:t>
            </a:r>
            <a:r>
              <a:rPr lang="es-CO" sz="1400" dirty="0" smtClean="0">
                <a:solidFill>
                  <a:prstClr val="black"/>
                </a:solidFill>
                <a:latin typeface="Calibri" panose="020F0502020204030204" pitchFamily="34" charset="0"/>
              </a:rPr>
              <a:t>). Convirtiéndose en un subconjunto de la Seguridad de la Información. </a:t>
            </a:r>
          </a:p>
        </p:txBody>
      </p:sp>
      <p:sp>
        <p:nvSpPr>
          <p:cNvPr id="3" name="2 CuadroTexto"/>
          <p:cNvSpPr txBox="1"/>
          <p:nvPr/>
        </p:nvSpPr>
        <p:spPr>
          <a:xfrm>
            <a:off x="5724128" y="1148264"/>
            <a:ext cx="3240360" cy="553998"/>
          </a:xfrm>
          <a:prstGeom prst="rect">
            <a:avLst/>
          </a:prstGeom>
          <a:noFill/>
          <a:ln w="19050">
            <a:solidFill>
              <a:schemeClr val="accent1"/>
            </a:solidFill>
            <a:prstDash val="dash"/>
          </a:ln>
        </p:spPr>
        <p:txBody>
          <a:bodyPr wrap="square" rtlCol="0">
            <a:spAutoFit/>
          </a:bodyPr>
          <a:lstStyle/>
          <a:p>
            <a:pPr algn="r"/>
            <a:r>
              <a:rPr lang="en-US" sz="1000" dirty="0"/>
              <a:t>The Information Security: seeks to protect information that may affect </a:t>
            </a:r>
            <a:r>
              <a:rPr lang="en-US" sz="1000" dirty="0" smtClean="0"/>
              <a:t> risk </a:t>
            </a:r>
            <a:r>
              <a:rPr lang="en-US" sz="1000" dirty="0"/>
              <a:t>in its </a:t>
            </a:r>
            <a:r>
              <a:rPr lang="en-US" sz="1000" dirty="0" smtClean="0"/>
              <a:t> different  forms </a:t>
            </a:r>
            <a:r>
              <a:rPr lang="en-US" sz="1000" dirty="0"/>
              <a:t>and states (knowledge, physical documents and cyber environments)</a:t>
            </a:r>
            <a:endParaRPr lang="es-CO" sz="1000" dirty="0">
              <a:solidFill>
                <a:prstClr val="black"/>
              </a:solidFill>
              <a:latin typeface="Calibri" panose="020F0502020204030204" pitchFamily="34" charset="0"/>
            </a:endParaRPr>
          </a:p>
        </p:txBody>
      </p:sp>
      <p:sp>
        <p:nvSpPr>
          <p:cNvPr id="5" name="4 CuadroTexto"/>
          <p:cNvSpPr txBox="1"/>
          <p:nvPr/>
        </p:nvSpPr>
        <p:spPr>
          <a:xfrm>
            <a:off x="5724128" y="2304455"/>
            <a:ext cx="3240360" cy="400110"/>
          </a:xfrm>
          <a:prstGeom prst="rect">
            <a:avLst/>
          </a:prstGeom>
          <a:noFill/>
          <a:ln w="19050">
            <a:solidFill>
              <a:schemeClr val="accent1"/>
            </a:solidFill>
            <a:prstDash val="dash"/>
          </a:ln>
        </p:spPr>
        <p:txBody>
          <a:bodyPr wrap="square" rtlCol="0">
            <a:spAutoFit/>
          </a:bodyPr>
          <a:lstStyle>
            <a:defPPr>
              <a:defRPr lang="es-CO"/>
            </a:defPPr>
            <a:lvl1pPr algn="ctr">
              <a:defRPr sz="1000"/>
            </a:lvl1pPr>
          </a:lstStyle>
          <a:p>
            <a:r>
              <a:rPr lang="en-US" dirty="0" err="1"/>
              <a:t>Cybersecurity</a:t>
            </a:r>
            <a:r>
              <a:rPr lang="en-US" dirty="0"/>
              <a:t>: its focus the protection of information that exists in the interconnected systems (cyber environment).</a:t>
            </a:r>
            <a:endParaRPr lang="es-MX" dirty="0"/>
          </a:p>
        </p:txBody>
      </p:sp>
      <p:sp>
        <p:nvSpPr>
          <p:cNvPr id="7" name="6 CuadroTexto"/>
          <p:cNvSpPr txBox="1"/>
          <p:nvPr/>
        </p:nvSpPr>
        <p:spPr>
          <a:xfrm>
            <a:off x="4735830" y="5385410"/>
            <a:ext cx="4156650" cy="553998"/>
          </a:xfrm>
          <a:prstGeom prst="rect">
            <a:avLst/>
          </a:prstGeom>
          <a:noFill/>
          <a:ln w="19050">
            <a:solidFill>
              <a:schemeClr val="accent1"/>
            </a:solidFill>
            <a:prstDash val="dash"/>
          </a:ln>
        </p:spPr>
        <p:txBody>
          <a:bodyPr wrap="square" rtlCol="0">
            <a:spAutoFit/>
          </a:bodyPr>
          <a:lstStyle>
            <a:defPPr>
              <a:defRPr lang="es-CO"/>
            </a:defPPr>
            <a:lvl1pPr algn="ctr">
              <a:defRPr sz="1000"/>
            </a:lvl1pPr>
          </a:lstStyle>
          <a:p>
            <a:r>
              <a:rPr lang="en-US" dirty="0"/>
              <a:t>Cyber Security:</a:t>
            </a:r>
            <a:br>
              <a:rPr lang="en-US" dirty="0"/>
            </a:br>
            <a:r>
              <a:rPr lang="en-US" dirty="0"/>
              <a:t>Information is processed, stored and transported by information systems that are interconnected "(ISACA). Becoming a subset of Information Security.</a:t>
            </a:r>
            <a:endParaRPr lang="es-MX" dirty="0"/>
          </a:p>
        </p:txBody>
      </p:sp>
    </p:spTree>
    <p:extLst>
      <p:ext uri="{BB962C8B-B14F-4D97-AF65-F5344CB8AC3E}">
        <p14:creationId xmlns:p14="http://schemas.microsoft.com/office/powerpoint/2010/main" val="833964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188640"/>
            <a:ext cx="7772400" cy="1470025"/>
          </a:xfrm>
        </p:spPr>
        <p:txBody>
          <a:bodyPr>
            <a:normAutofit/>
          </a:bodyPr>
          <a:lstStyle/>
          <a:p>
            <a:r>
              <a:rPr lang="es-CO" dirty="0" smtClean="0"/>
              <a:t>PREGUNTAS / </a:t>
            </a:r>
            <a:r>
              <a:rPr lang="es-CO" dirty="0" err="1" smtClean="0"/>
              <a:t>QUESTIONS</a:t>
            </a:r>
            <a:endParaRPr lang="es-CO" dirty="0"/>
          </a:p>
        </p:txBody>
      </p:sp>
      <p:sp>
        <p:nvSpPr>
          <p:cNvPr id="3" name="2 Subtítulo"/>
          <p:cNvSpPr>
            <a:spLocks noGrp="1"/>
          </p:cNvSpPr>
          <p:nvPr>
            <p:ph type="subTitle" idx="1"/>
          </p:nvPr>
        </p:nvSpPr>
        <p:spPr>
          <a:xfrm>
            <a:off x="179512" y="1700808"/>
            <a:ext cx="8784976" cy="4730080"/>
          </a:xfrm>
        </p:spPr>
        <p:txBody>
          <a:bodyPr>
            <a:normAutofit fontScale="55000" lnSpcReduction="20000"/>
          </a:bodyPr>
          <a:lstStyle/>
          <a:p>
            <a:pPr algn="l"/>
            <a:r>
              <a:rPr lang="es-CO" b="1" i="1" dirty="0"/>
              <a:t>Sesión 1: Riesgo de </a:t>
            </a:r>
            <a:r>
              <a:rPr lang="es-CO" b="1" i="1" dirty="0" err="1" smtClean="0"/>
              <a:t>Cibersegurdad</a:t>
            </a:r>
            <a:endParaRPr lang="es-CO" b="1" i="1" dirty="0" smtClean="0"/>
          </a:p>
          <a:p>
            <a:pPr algn="l"/>
            <a:endParaRPr lang="es-CO" dirty="0"/>
          </a:p>
          <a:p>
            <a:pPr lvl="0" algn="l"/>
            <a:r>
              <a:rPr lang="es-CO" i="1" dirty="0"/>
              <a:t>¿Dentro de los riesgos emergentes, consideran el </a:t>
            </a:r>
            <a:r>
              <a:rPr lang="es-CO" i="1" dirty="0" err="1"/>
              <a:t>ciber</a:t>
            </a:r>
            <a:r>
              <a:rPr lang="es-CO" i="1" dirty="0"/>
              <a:t>-riesgo como un riesgo estratégico</a:t>
            </a:r>
            <a:r>
              <a:rPr lang="es-CO" i="1" dirty="0" smtClean="0"/>
              <a:t>?</a:t>
            </a:r>
          </a:p>
          <a:p>
            <a:pPr algn="l"/>
            <a:r>
              <a:rPr lang="en-US" i="1" dirty="0"/>
              <a:t>¿</a:t>
            </a:r>
            <a:r>
              <a:rPr lang="en-US" i="1" dirty="0" smtClean="0"/>
              <a:t>Within </a:t>
            </a:r>
            <a:r>
              <a:rPr lang="en-US" i="1" dirty="0"/>
              <a:t>emerging risks, do you consider cyber risk as a strategic risk</a:t>
            </a:r>
            <a:r>
              <a:rPr lang="en-US" i="1" dirty="0" smtClean="0"/>
              <a:t>?</a:t>
            </a:r>
          </a:p>
          <a:p>
            <a:pPr lvl="0" algn="l"/>
            <a:endParaRPr lang="es-CO" dirty="0"/>
          </a:p>
          <a:p>
            <a:pPr lvl="0" algn="l"/>
            <a:r>
              <a:rPr lang="es-CO" i="1" dirty="0"/>
              <a:t>¿Se podría decir que el riesgo cibernético puede requerir una atención especial? Por qué?</a:t>
            </a:r>
            <a:endParaRPr lang="es-CO" dirty="0"/>
          </a:p>
          <a:p>
            <a:pPr algn="l"/>
            <a:r>
              <a:rPr lang="en-US" i="1" dirty="0"/>
              <a:t>¿You could say that cyber risk might require special attention? Why?</a:t>
            </a:r>
            <a:endParaRPr lang="es-CO" i="1" dirty="0"/>
          </a:p>
          <a:p>
            <a:pPr lvl="0" algn="l"/>
            <a:endParaRPr lang="es-CO" i="1" dirty="0" smtClean="0"/>
          </a:p>
          <a:p>
            <a:pPr lvl="0" algn="l"/>
            <a:r>
              <a:rPr lang="es-CO" i="1" dirty="0" smtClean="0"/>
              <a:t>¿</a:t>
            </a:r>
            <a:r>
              <a:rPr lang="es-CO" i="1" dirty="0"/>
              <a:t>Casos de estudio: Conocen ejemplos recientes? Podrían explicar el vector de ataque utilizado?</a:t>
            </a:r>
            <a:endParaRPr lang="es-CO" dirty="0"/>
          </a:p>
          <a:p>
            <a:pPr algn="l"/>
            <a:r>
              <a:rPr lang="en-US" i="1" dirty="0"/>
              <a:t>Case Study: Do you know recent examples? Are you able to explain the attack vector (means) used?</a:t>
            </a:r>
            <a:endParaRPr lang="es-CO" i="1" dirty="0"/>
          </a:p>
          <a:p>
            <a:pPr algn="l"/>
            <a:endParaRPr lang="es-CO" i="1" dirty="0" smtClean="0"/>
          </a:p>
          <a:p>
            <a:pPr algn="l"/>
            <a:r>
              <a:rPr lang="es-CO" i="1" dirty="0" err="1" smtClean="0"/>
              <a:t>Ciber</a:t>
            </a:r>
            <a:r>
              <a:rPr lang="es-CO" i="1" dirty="0" smtClean="0"/>
              <a:t>-seguridad </a:t>
            </a:r>
            <a:r>
              <a:rPr lang="es-CO" i="1" dirty="0"/>
              <a:t>Vs Seguridad de la Información: Cuál es su punto de vista</a:t>
            </a:r>
            <a:r>
              <a:rPr lang="es-CO" i="1" dirty="0" smtClean="0"/>
              <a:t>?</a:t>
            </a:r>
            <a:endParaRPr lang="es-CO" sz="3300" i="1" dirty="0"/>
          </a:p>
          <a:p>
            <a:pPr algn="l"/>
            <a:r>
              <a:rPr lang="en-US" sz="3300" i="1" dirty="0" smtClean="0"/>
              <a:t>Cyber </a:t>
            </a:r>
            <a:r>
              <a:rPr lang="en-US" sz="3300" i="1" dirty="0"/>
              <a:t>security versus Information security: What is your point of view?</a:t>
            </a:r>
            <a:endParaRPr lang="es-CO" sz="3300" i="1" dirty="0"/>
          </a:p>
        </p:txBody>
      </p:sp>
    </p:spTree>
    <p:extLst>
      <p:ext uri="{BB962C8B-B14F-4D97-AF65-F5344CB8AC3E}">
        <p14:creationId xmlns:p14="http://schemas.microsoft.com/office/powerpoint/2010/main" val="16894332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432793"/>
            <a:ext cx="7772400" cy="1470025"/>
          </a:xfrm>
        </p:spPr>
        <p:txBody>
          <a:bodyPr/>
          <a:lstStyle/>
          <a:p>
            <a:r>
              <a:rPr lang="es-CO" dirty="0" smtClean="0"/>
              <a:t>SESIÓN 2</a:t>
            </a:r>
            <a:endParaRPr lang="es-CO" dirty="0"/>
          </a:p>
        </p:txBody>
      </p:sp>
      <p:sp>
        <p:nvSpPr>
          <p:cNvPr id="3" name="2 Subtítulo"/>
          <p:cNvSpPr>
            <a:spLocks noGrp="1"/>
          </p:cNvSpPr>
          <p:nvPr>
            <p:ph type="subTitle" idx="1"/>
          </p:nvPr>
        </p:nvSpPr>
        <p:spPr>
          <a:xfrm>
            <a:off x="1331640" y="2564904"/>
            <a:ext cx="6400800" cy="1752600"/>
          </a:xfrm>
        </p:spPr>
        <p:txBody>
          <a:bodyPr>
            <a:normAutofit fontScale="47500" lnSpcReduction="20000"/>
          </a:bodyPr>
          <a:lstStyle/>
          <a:p>
            <a:r>
              <a:rPr lang="es-CO" b="1" i="1" dirty="0"/>
              <a:t>Sesión 2: Prácticas líderes internacionales</a:t>
            </a:r>
            <a:endParaRPr lang="es-CO" dirty="0"/>
          </a:p>
          <a:p>
            <a:r>
              <a:rPr lang="es-CO" dirty="0"/>
              <a:t>−</a:t>
            </a:r>
            <a:r>
              <a:rPr lang="es-CO" i="1" dirty="0"/>
              <a:t>Presentación Implementación de ISO 27001: </a:t>
            </a:r>
            <a:endParaRPr lang="es-CO" dirty="0"/>
          </a:p>
          <a:p>
            <a:pPr lvl="0"/>
            <a:r>
              <a:rPr lang="es-CO" i="1" dirty="0"/>
              <a:t>Beneficios de tener la certificación</a:t>
            </a:r>
            <a:endParaRPr lang="es-CO" dirty="0"/>
          </a:p>
          <a:p>
            <a:pPr lvl="0"/>
            <a:r>
              <a:rPr lang="es-CO" i="1" dirty="0"/>
              <a:t>Proceso para obtenerla y mantenerla</a:t>
            </a:r>
            <a:endParaRPr lang="es-CO" dirty="0"/>
          </a:p>
          <a:p>
            <a:pPr lvl="0"/>
            <a:r>
              <a:rPr lang="es-CO" i="1" dirty="0"/>
              <a:t>Presentación avance en la implementación de prácticas recomendadas en la Guía de </a:t>
            </a:r>
            <a:r>
              <a:rPr lang="es-CO" i="1" dirty="0" err="1"/>
              <a:t>Ciber</a:t>
            </a:r>
            <a:r>
              <a:rPr lang="es-CO" i="1" dirty="0"/>
              <a:t>-resiliencia de </a:t>
            </a:r>
            <a:r>
              <a:rPr lang="es-CO" i="1" dirty="0" err="1"/>
              <a:t>IOSCO</a:t>
            </a:r>
            <a:r>
              <a:rPr lang="es-CO" i="1" dirty="0"/>
              <a:t> (Junio 2016)</a:t>
            </a:r>
            <a:endParaRPr lang="es-CO" dirty="0"/>
          </a:p>
          <a:p>
            <a:r>
              <a:rPr lang="es-CO" i="1" dirty="0"/>
              <a:t>Presentación implementación de </a:t>
            </a:r>
            <a:r>
              <a:rPr lang="es-CO" i="1" dirty="0" err="1"/>
              <a:t>ciber</a:t>
            </a:r>
            <a:r>
              <a:rPr lang="es-CO" i="1" dirty="0"/>
              <a:t> riesgo</a:t>
            </a:r>
            <a:endParaRPr lang="es-CO" dirty="0"/>
          </a:p>
        </p:txBody>
      </p:sp>
      <p:sp>
        <p:nvSpPr>
          <p:cNvPr id="4" name="2 Subtítulo"/>
          <p:cNvSpPr txBox="1">
            <a:spLocks/>
          </p:cNvSpPr>
          <p:nvPr/>
        </p:nvSpPr>
        <p:spPr>
          <a:xfrm>
            <a:off x="1483727" y="4469904"/>
            <a:ext cx="6400800" cy="1752600"/>
          </a:xfrm>
          <a:prstGeom prst="rect">
            <a:avLst/>
          </a:prstGeom>
        </p:spPr>
        <p:txBody>
          <a:bodyPr vert="horz" lIns="91440" tIns="45720" rIns="91440" bIns="45720" rtlCol="0">
            <a:normAutofit fontScale="4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i="1" dirty="0"/>
              <a:t>Session 2:</a:t>
            </a:r>
            <a:r>
              <a:rPr lang="en-US" i="1" dirty="0"/>
              <a:t> </a:t>
            </a:r>
            <a:r>
              <a:rPr lang="en-US" i="1" dirty="0" smtClean="0"/>
              <a:t>International </a:t>
            </a:r>
            <a:r>
              <a:rPr lang="en-US" i="1" dirty="0"/>
              <a:t>Best Practices</a:t>
            </a:r>
          </a:p>
          <a:p>
            <a:r>
              <a:rPr lang="en-US" i="1" dirty="0"/>
              <a:t>- Presentation on the implementation of ISO 27001</a:t>
            </a:r>
          </a:p>
          <a:p>
            <a:r>
              <a:rPr lang="en-US" i="1" dirty="0"/>
              <a:t>• Benefits of certification</a:t>
            </a:r>
          </a:p>
          <a:p>
            <a:r>
              <a:rPr lang="en-US" i="1" dirty="0"/>
              <a:t>• Process to obtain and maintain</a:t>
            </a:r>
          </a:p>
          <a:p>
            <a:r>
              <a:rPr lang="en-US" i="1" dirty="0"/>
              <a:t>- Presentation on progress in implementing the recommended practices</a:t>
            </a:r>
          </a:p>
          <a:p>
            <a:r>
              <a:rPr lang="en-US" i="1" dirty="0"/>
              <a:t>in the IOSCO Cyber-resilience Guide (June 2016)</a:t>
            </a:r>
          </a:p>
          <a:p>
            <a:r>
              <a:rPr lang="en-US" i="1" dirty="0"/>
              <a:t>- Presentation on the implementation of cyber risk</a:t>
            </a:r>
            <a:endParaRPr lang="es-CO" dirty="0"/>
          </a:p>
        </p:txBody>
      </p:sp>
    </p:spTree>
    <p:extLst>
      <p:ext uri="{BB962C8B-B14F-4D97-AF65-F5344CB8AC3E}">
        <p14:creationId xmlns:p14="http://schemas.microsoft.com/office/powerpoint/2010/main" val="2140726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 Grupo"/>
          <p:cNvGrpSpPr/>
          <p:nvPr/>
        </p:nvGrpSpPr>
        <p:grpSpPr>
          <a:xfrm>
            <a:off x="35496" y="476672"/>
            <a:ext cx="8964996" cy="3096344"/>
            <a:chOff x="-72516" y="2288173"/>
            <a:chExt cx="8964996" cy="3224836"/>
          </a:xfrm>
        </p:grpSpPr>
        <p:sp>
          <p:nvSpPr>
            <p:cNvPr id="3" name="2 Redondear rectángulo de esquina diagonal"/>
            <p:cNvSpPr/>
            <p:nvPr/>
          </p:nvSpPr>
          <p:spPr>
            <a:xfrm>
              <a:off x="58582" y="2288173"/>
              <a:ext cx="8833898" cy="3224836"/>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sz="1600" dirty="0"/>
            </a:p>
          </p:txBody>
        </p:sp>
        <p:grpSp>
          <p:nvGrpSpPr>
            <p:cNvPr id="4" name="3 Grupo"/>
            <p:cNvGrpSpPr/>
            <p:nvPr/>
          </p:nvGrpSpPr>
          <p:grpSpPr>
            <a:xfrm>
              <a:off x="-72516" y="2288173"/>
              <a:ext cx="8874986" cy="3224835"/>
              <a:chOff x="-72516" y="2288173"/>
              <a:chExt cx="8874986" cy="3224835"/>
            </a:xfrm>
          </p:grpSpPr>
          <p:sp>
            <p:nvSpPr>
              <p:cNvPr id="5" name="4 Flecha derecha"/>
              <p:cNvSpPr/>
              <p:nvPr/>
            </p:nvSpPr>
            <p:spPr>
              <a:xfrm>
                <a:off x="143508" y="5149978"/>
                <a:ext cx="8604956" cy="36303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CO" sz="1600"/>
              </a:p>
            </p:txBody>
          </p:sp>
          <p:sp>
            <p:nvSpPr>
              <p:cNvPr id="6" name="5 Rectángulo"/>
              <p:cNvSpPr/>
              <p:nvPr/>
            </p:nvSpPr>
            <p:spPr>
              <a:xfrm>
                <a:off x="7290302" y="4832011"/>
                <a:ext cx="1512168" cy="31193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O" sz="1600" dirty="0" err="1" smtClean="0"/>
                  <a:t>Month</a:t>
                </a:r>
                <a:r>
                  <a:rPr lang="es-CO" sz="1600" dirty="0" smtClean="0"/>
                  <a:t> 1 year2</a:t>
                </a:r>
                <a:endParaRPr lang="es-CO" sz="1600" dirty="0"/>
              </a:p>
            </p:txBody>
          </p:sp>
          <p:sp>
            <p:nvSpPr>
              <p:cNvPr id="7" name="6 Rectángulo"/>
              <p:cNvSpPr/>
              <p:nvPr/>
            </p:nvSpPr>
            <p:spPr>
              <a:xfrm>
                <a:off x="5832140" y="4838044"/>
                <a:ext cx="936104"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O" sz="1600" dirty="0" err="1" smtClean="0"/>
                  <a:t>month</a:t>
                </a:r>
                <a:r>
                  <a:rPr lang="es-CO" sz="1600" dirty="0" smtClean="0"/>
                  <a:t> 6</a:t>
                </a:r>
                <a:endParaRPr lang="es-CO" sz="1600" dirty="0"/>
              </a:p>
            </p:txBody>
          </p:sp>
          <p:sp>
            <p:nvSpPr>
              <p:cNvPr id="8" name="7 Rectángulo"/>
              <p:cNvSpPr/>
              <p:nvPr/>
            </p:nvSpPr>
            <p:spPr>
              <a:xfrm>
                <a:off x="4067944" y="4838044"/>
                <a:ext cx="900100"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O" sz="1600" dirty="0" smtClean="0"/>
                  <a:t>month4</a:t>
                </a:r>
                <a:endParaRPr lang="es-CO" sz="1600" dirty="0"/>
              </a:p>
            </p:txBody>
          </p:sp>
          <p:sp>
            <p:nvSpPr>
              <p:cNvPr id="9" name="8 Rectángulo"/>
              <p:cNvSpPr/>
              <p:nvPr/>
            </p:nvSpPr>
            <p:spPr>
              <a:xfrm>
                <a:off x="2879812" y="4838044"/>
                <a:ext cx="936104"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O" sz="1600" dirty="0" smtClean="0"/>
                  <a:t> </a:t>
                </a:r>
                <a:r>
                  <a:rPr lang="es-CO" sz="1600" dirty="0" err="1" smtClean="0"/>
                  <a:t>month</a:t>
                </a:r>
                <a:r>
                  <a:rPr lang="es-CO" sz="1600" dirty="0" smtClean="0"/>
                  <a:t> 3</a:t>
                </a:r>
                <a:endParaRPr lang="es-CO" sz="1600" dirty="0"/>
              </a:p>
            </p:txBody>
          </p:sp>
          <p:sp>
            <p:nvSpPr>
              <p:cNvPr id="10" name="9 Flecha abajo"/>
              <p:cNvSpPr/>
              <p:nvPr/>
            </p:nvSpPr>
            <p:spPr>
              <a:xfrm>
                <a:off x="3059832" y="3863093"/>
                <a:ext cx="540060" cy="896645"/>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600"/>
              </a:p>
            </p:txBody>
          </p:sp>
          <p:sp>
            <p:nvSpPr>
              <p:cNvPr id="11" name="10 Flecha abajo"/>
              <p:cNvSpPr/>
              <p:nvPr/>
            </p:nvSpPr>
            <p:spPr>
              <a:xfrm>
                <a:off x="4175956" y="3549855"/>
                <a:ext cx="540060" cy="1213192"/>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600"/>
              </a:p>
            </p:txBody>
          </p:sp>
          <p:sp>
            <p:nvSpPr>
              <p:cNvPr id="12" name="11 Flecha abajo"/>
              <p:cNvSpPr/>
              <p:nvPr/>
            </p:nvSpPr>
            <p:spPr>
              <a:xfrm>
                <a:off x="5940152" y="3263123"/>
                <a:ext cx="540060" cy="151609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600"/>
              </a:p>
            </p:txBody>
          </p:sp>
          <p:sp>
            <p:nvSpPr>
              <p:cNvPr id="13" name="12 Flecha abajo"/>
              <p:cNvSpPr/>
              <p:nvPr/>
            </p:nvSpPr>
            <p:spPr>
              <a:xfrm>
                <a:off x="7776356" y="2933005"/>
                <a:ext cx="540060" cy="190503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600"/>
              </a:p>
            </p:txBody>
          </p:sp>
          <p:sp>
            <p:nvSpPr>
              <p:cNvPr id="14" name="13 CuadroTexto"/>
              <p:cNvSpPr txBox="1"/>
              <p:nvPr/>
            </p:nvSpPr>
            <p:spPr>
              <a:xfrm>
                <a:off x="7416316" y="2288173"/>
                <a:ext cx="1296144" cy="352603"/>
              </a:xfrm>
              <a:prstGeom prst="rect">
                <a:avLst/>
              </a:prstGeom>
              <a:noFill/>
            </p:spPr>
            <p:txBody>
              <a:bodyPr wrap="square" rtlCol="0">
                <a:spAutoFit/>
              </a:bodyPr>
              <a:lstStyle/>
              <a:p>
                <a:pPr algn="ctr"/>
                <a:endParaRPr lang="es-CO" sz="1600" b="1" dirty="0"/>
              </a:p>
            </p:txBody>
          </p:sp>
          <p:sp>
            <p:nvSpPr>
              <p:cNvPr id="15" name="14 CuadroTexto"/>
              <p:cNvSpPr txBox="1"/>
              <p:nvPr/>
            </p:nvSpPr>
            <p:spPr>
              <a:xfrm>
                <a:off x="5544108" y="2910520"/>
                <a:ext cx="1260140" cy="352603"/>
              </a:xfrm>
              <a:prstGeom prst="rect">
                <a:avLst/>
              </a:prstGeom>
              <a:noFill/>
            </p:spPr>
            <p:txBody>
              <a:bodyPr wrap="square" rtlCol="0">
                <a:spAutoFit/>
              </a:bodyPr>
              <a:lstStyle/>
              <a:p>
                <a:pPr algn="ctr"/>
                <a:r>
                  <a:rPr lang="es-CO" sz="1600" b="1" dirty="0" err="1" smtClean="0">
                    <a:solidFill>
                      <a:srgbClr val="00B0F0"/>
                    </a:solidFill>
                  </a:rPr>
                  <a:t>Verification</a:t>
                </a:r>
                <a:endParaRPr lang="es-CO" sz="1600" b="1" dirty="0">
                  <a:solidFill>
                    <a:srgbClr val="00B0F0"/>
                  </a:solidFill>
                </a:endParaRPr>
              </a:p>
            </p:txBody>
          </p:sp>
          <p:sp>
            <p:nvSpPr>
              <p:cNvPr id="16" name="15 CuadroTexto"/>
              <p:cNvSpPr txBox="1"/>
              <p:nvPr/>
            </p:nvSpPr>
            <p:spPr>
              <a:xfrm>
                <a:off x="4608004" y="3861340"/>
                <a:ext cx="1512168" cy="352603"/>
              </a:xfrm>
              <a:prstGeom prst="rect">
                <a:avLst/>
              </a:prstGeom>
              <a:noFill/>
            </p:spPr>
            <p:txBody>
              <a:bodyPr wrap="square" rtlCol="0">
                <a:spAutoFit/>
              </a:bodyPr>
              <a:lstStyle/>
              <a:p>
                <a:pPr algn="ctr"/>
                <a:endParaRPr lang="es-CO" sz="1600" b="1" dirty="0">
                  <a:solidFill>
                    <a:srgbClr val="00B0F0"/>
                  </a:solidFill>
                </a:endParaRPr>
              </a:p>
            </p:txBody>
          </p:sp>
          <p:sp>
            <p:nvSpPr>
              <p:cNvPr id="17" name="16 CuadroTexto"/>
              <p:cNvSpPr txBox="1"/>
              <p:nvPr/>
            </p:nvSpPr>
            <p:spPr>
              <a:xfrm>
                <a:off x="3815916" y="2961385"/>
                <a:ext cx="1152128" cy="389194"/>
              </a:xfrm>
              <a:prstGeom prst="rect">
                <a:avLst/>
              </a:prstGeom>
              <a:noFill/>
            </p:spPr>
            <p:txBody>
              <a:bodyPr wrap="square" rtlCol="0">
                <a:spAutoFit/>
              </a:bodyPr>
              <a:lstStyle/>
              <a:p>
                <a:pPr algn="ctr"/>
                <a:endParaRPr lang="es-CO" sz="1600" b="1" dirty="0">
                  <a:solidFill>
                    <a:srgbClr val="00B0F0"/>
                  </a:solidFill>
                </a:endParaRPr>
              </a:p>
            </p:txBody>
          </p:sp>
          <p:sp>
            <p:nvSpPr>
              <p:cNvPr id="18" name="17 CuadroTexto"/>
              <p:cNvSpPr txBox="1"/>
              <p:nvPr/>
            </p:nvSpPr>
            <p:spPr>
              <a:xfrm>
                <a:off x="2627784" y="3263123"/>
                <a:ext cx="1368152" cy="609042"/>
              </a:xfrm>
              <a:prstGeom prst="rect">
                <a:avLst/>
              </a:prstGeom>
              <a:noFill/>
            </p:spPr>
            <p:txBody>
              <a:bodyPr wrap="square" rtlCol="0">
                <a:spAutoFit/>
              </a:bodyPr>
              <a:lstStyle/>
              <a:p>
                <a:pPr algn="ctr"/>
                <a:r>
                  <a:rPr lang="es-CO" sz="1600" b="1" dirty="0" err="1" smtClean="0"/>
                  <a:t>Certification</a:t>
                </a:r>
                <a:endParaRPr lang="es-CO" sz="1600" b="1" dirty="0" smtClean="0"/>
              </a:p>
              <a:p>
                <a:pPr algn="ctr"/>
                <a:r>
                  <a:rPr lang="es-CO" sz="1600" b="1" dirty="0" err="1" smtClean="0"/>
                  <a:t>Audit</a:t>
                </a:r>
                <a:endParaRPr lang="es-CO" sz="1600" b="1" dirty="0"/>
              </a:p>
            </p:txBody>
          </p:sp>
          <p:sp>
            <p:nvSpPr>
              <p:cNvPr id="19" name="18 Flecha abajo"/>
              <p:cNvSpPr/>
              <p:nvPr/>
            </p:nvSpPr>
            <p:spPr>
              <a:xfrm>
                <a:off x="1943708" y="4077296"/>
                <a:ext cx="540060" cy="76074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600"/>
              </a:p>
            </p:txBody>
          </p:sp>
          <p:sp>
            <p:nvSpPr>
              <p:cNvPr id="20" name="19 CuadroTexto"/>
              <p:cNvSpPr txBox="1"/>
              <p:nvPr/>
            </p:nvSpPr>
            <p:spPr>
              <a:xfrm>
                <a:off x="1619672" y="3660482"/>
                <a:ext cx="1260140" cy="352603"/>
              </a:xfrm>
              <a:prstGeom prst="rect">
                <a:avLst/>
              </a:prstGeom>
              <a:noFill/>
            </p:spPr>
            <p:txBody>
              <a:bodyPr wrap="square" rtlCol="0">
                <a:spAutoFit/>
              </a:bodyPr>
              <a:lstStyle/>
              <a:p>
                <a:pPr algn="ctr"/>
                <a:r>
                  <a:rPr lang="es-CO" sz="1600" b="1" dirty="0" smtClean="0"/>
                  <a:t>Pre-</a:t>
                </a:r>
                <a:r>
                  <a:rPr lang="es-CO" sz="1600" b="1" dirty="0" err="1" smtClean="0"/>
                  <a:t>Audit</a:t>
                </a:r>
                <a:endParaRPr lang="es-CO" sz="1600" b="1" dirty="0" smtClean="0"/>
              </a:p>
            </p:txBody>
          </p:sp>
          <p:sp>
            <p:nvSpPr>
              <p:cNvPr id="21" name="20 CuadroTexto"/>
              <p:cNvSpPr txBox="1"/>
              <p:nvPr/>
            </p:nvSpPr>
            <p:spPr>
              <a:xfrm>
                <a:off x="-72516" y="3563108"/>
                <a:ext cx="1584176" cy="865482"/>
              </a:xfrm>
              <a:prstGeom prst="rect">
                <a:avLst/>
              </a:prstGeom>
              <a:noFill/>
            </p:spPr>
            <p:txBody>
              <a:bodyPr wrap="square" rtlCol="0">
                <a:spAutoFit/>
              </a:bodyPr>
              <a:lstStyle/>
              <a:p>
                <a:pPr algn="ctr"/>
                <a:r>
                  <a:rPr lang="es-CO" sz="1600" b="1" dirty="0" err="1" smtClean="0"/>
                  <a:t>Internal</a:t>
                </a:r>
                <a:r>
                  <a:rPr lang="es-CO" sz="1600" b="1" dirty="0" smtClean="0"/>
                  <a:t> </a:t>
                </a:r>
                <a:r>
                  <a:rPr lang="es-CO" sz="1600" b="1" dirty="0" err="1" smtClean="0"/>
                  <a:t>Audit</a:t>
                </a:r>
                <a:r>
                  <a:rPr lang="es-CO" sz="1600" b="1" dirty="0" smtClean="0"/>
                  <a:t> </a:t>
                </a:r>
              </a:p>
              <a:p>
                <a:pPr algn="ctr"/>
                <a:r>
                  <a:rPr lang="es-CO" sz="1600" b="1" dirty="0" smtClean="0"/>
                  <a:t>Management </a:t>
                </a:r>
                <a:r>
                  <a:rPr lang="es-CO" sz="1600" b="1" dirty="0" err="1" smtClean="0"/>
                  <a:t>Review</a:t>
                </a:r>
                <a:endParaRPr lang="es-CO" sz="1600" b="1" dirty="0"/>
              </a:p>
            </p:txBody>
          </p:sp>
          <p:sp>
            <p:nvSpPr>
              <p:cNvPr id="22" name="21 Flecha abajo"/>
              <p:cNvSpPr/>
              <p:nvPr/>
            </p:nvSpPr>
            <p:spPr>
              <a:xfrm>
                <a:off x="431540" y="4463063"/>
                <a:ext cx="563754" cy="33011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600"/>
              </a:p>
            </p:txBody>
          </p:sp>
        </p:grpSp>
      </p:grpSp>
      <p:sp>
        <p:nvSpPr>
          <p:cNvPr id="23" name="22 Rectángulo"/>
          <p:cNvSpPr/>
          <p:nvPr/>
        </p:nvSpPr>
        <p:spPr>
          <a:xfrm>
            <a:off x="251520" y="2939289"/>
            <a:ext cx="2376264" cy="34569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MX" sz="1600" dirty="0" err="1"/>
              <a:t>month</a:t>
            </a:r>
            <a:r>
              <a:rPr lang="es-CO" sz="1600" dirty="0" smtClean="0"/>
              <a:t> 1 – </a:t>
            </a:r>
            <a:r>
              <a:rPr lang="es-MX" sz="1600" dirty="0" err="1"/>
              <a:t>month</a:t>
            </a:r>
            <a:r>
              <a:rPr lang="es-CO" sz="1600" dirty="0" smtClean="0"/>
              <a:t> 2</a:t>
            </a:r>
            <a:endParaRPr lang="es-CO" sz="1600" dirty="0"/>
          </a:p>
        </p:txBody>
      </p:sp>
      <p:sp>
        <p:nvSpPr>
          <p:cNvPr id="25" name="24 Rectángulo"/>
          <p:cNvSpPr/>
          <p:nvPr/>
        </p:nvSpPr>
        <p:spPr>
          <a:xfrm>
            <a:off x="2788057" y="3851176"/>
            <a:ext cx="2965699" cy="523220"/>
          </a:xfrm>
          <a:prstGeom prst="rect">
            <a:avLst/>
          </a:prstGeom>
        </p:spPr>
        <p:txBody>
          <a:bodyPr wrap="square">
            <a:spAutoFit/>
          </a:bodyPr>
          <a:lstStyle/>
          <a:p>
            <a:pPr lvl="0"/>
            <a:r>
              <a:rPr lang="es-MX" sz="2800" b="1" dirty="0" err="1"/>
              <a:t>Relevant</a:t>
            </a:r>
            <a:r>
              <a:rPr lang="es-MX" sz="2800" b="1" dirty="0"/>
              <a:t> </a:t>
            </a:r>
            <a:r>
              <a:rPr lang="es-MX" sz="2800" b="1" dirty="0" err="1"/>
              <a:t>steps</a:t>
            </a:r>
            <a:r>
              <a:rPr lang="es-MX" sz="2800" b="1" dirty="0"/>
              <a:t>:</a:t>
            </a:r>
            <a:endParaRPr lang="es-CO" sz="2800" b="1" dirty="0">
              <a:solidFill>
                <a:prstClr val="black"/>
              </a:solidFill>
            </a:endParaRPr>
          </a:p>
        </p:txBody>
      </p:sp>
      <p:sp>
        <p:nvSpPr>
          <p:cNvPr id="26" name="25 CuadroTexto"/>
          <p:cNvSpPr txBox="1"/>
          <p:nvPr/>
        </p:nvSpPr>
        <p:spPr>
          <a:xfrm>
            <a:off x="166594" y="4595644"/>
            <a:ext cx="8743888" cy="1754326"/>
          </a:xfrm>
          <a:prstGeom prst="rect">
            <a:avLst/>
          </a:prstGeom>
          <a:noFill/>
        </p:spPr>
        <p:txBody>
          <a:bodyPr wrap="square" rtlCol="0">
            <a:spAutoFit/>
          </a:bodyPr>
          <a:lstStyle/>
          <a:p>
            <a:pPr marL="285750" indent="-285750">
              <a:buFont typeface="Wingdings" panose="05000000000000000000" pitchFamily="2" charset="2"/>
              <a:buChar char="ü"/>
            </a:pPr>
            <a:r>
              <a:rPr lang="es-CO" dirty="0" smtClean="0"/>
              <a:t>Definición del alcance del SGSI (</a:t>
            </a:r>
            <a:r>
              <a:rPr lang="en-US" sz="1400" dirty="0"/>
              <a:t>Defining </a:t>
            </a:r>
            <a:r>
              <a:rPr lang="en-US" sz="1400" dirty="0" smtClean="0"/>
              <a:t>scope </a:t>
            </a:r>
            <a:r>
              <a:rPr lang="en-US" sz="1400" dirty="0"/>
              <a:t>of </a:t>
            </a:r>
            <a:r>
              <a:rPr lang="en-US" sz="1400" dirty="0" smtClean="0"/>
              <a:t>ISMS</a:t>
            </a:r>
            <a:r>
              <a:rPr lang="en-US" dirty="0" smtClean="0"/>
              <a:t>)</a:t>
            </a:r>
            <a:endParaRPr lang="es-CO" dirty="0" smtClean="0">
              <a:solidFill>
                <a:srgbClr val="FF0000"/>
              </a:solidFill>
            </a:endParaRPr>
          </a:p>
          <a:p>
            <a:pPr marL="285750" indent="-285750">
              <a:buFont typeface="Wingdings" panose="05000000000000000000" pitchFamily="2" charset="2"/>
              <a:buChar char="ü"/>
            </a:pPr>
            <a:r>
              <a:rPr lang="es-CO" dirty="0" smtClean="0"/>
              <a:t>Definición del alcance de la auditoría de certificación (</a:t>
            </a:r>
            <a:r>
              <a:rPr lang="en-US" sz="1400" dirty="0"/>
              <a:t>Defining </a:t>
            </a:r>
            <a:r>
              <a:rPr lang="en-US" sz="1400" dirty="0" smtClean="0"/>
              <a:t> scope </a:t>
            </a:r>
            <a:r>
              <a:rPr lang="en-US" sz="1400" dirty="0"/>
              <a:t>of the certification </a:t>
            </a:r>
            <a:r>
              <a:rPr lang="en-US" sz="1400" dirty="0" smtClean="0"/>
              <a:t>audit</a:t>
            </a:r>
            <a:r>
              <a:rPr lang="en-US" dirty="0" smtClean="0"/>
              <a:t>)</a:t>
            </a:r>
            <a:endParaRPr lang="es-CO" dirty="0" smtClean="0">
              <a:solidFill>
                <a:srgbClr val="FF0000"/>
              </a:solidFill>
            </a:endParaRPr>
          </a:p>
          <a:p>
            <a:pPr marL="285750" indent="-285750">
              <a:buFont typeface="Wingdings" panose="05000000000000000000" pitchFamily="2" charset="2"/>
              <a:buChar char="ü"/>
            </a:pPr>
            <a:r>
              <a:rPr lang="es-CO" dirty="0" smtClean="0"/>
              <a:t>Elaboración </a:t>
            </a:r>
            <a:r>
              <a:rPr lang="es-CO" dirty="0"/>
              <a:t>de la declaración de </a:t>
            </a:r>
            <a:r>
              <a:rPr lang="es-CO" dirty="0" smtClean="0"/>
              <a:t>aplicabilidad (</a:t>
            </a:r>
            <a:r>
              <a:rPr lang="en-US" sz="1400" dirty="0"/>
              <a:t>Elaboration of the statement of </a:t>
            </a:r>
            <a:r>
              <a:rPr lang="en-US" sz="1400" dirty="0" smtClean="0"/>
              <a:t>applicability</a:t>
            </a:r>
            <a:r>
              <a:rPr lang="en-US" dirty="0" smtClean="0"/>
              <a:t>)</a:t>
            </a:r>
            <a:endParaRPr lang="es-CO" dirty="0" smtClean="0"/>
          </a:p>
          <a:p>
            <a:pPr marL="285750" indent="-285750">
              <a:buFont typeface="Wingdings" panose="05000000000000000000" pitchFamily="2" charset="2"/>
              <a:buChar char="ü"/>
            </a:pPr>
            <a:r>
              <a:rPr lang="es-CO" dirty="0" smtClean="0"/>
              <a:t>Auditorias Internas del SGSI  (</a:t>
            </a:r>
            <a:r>
              <a:rPr lang="en-US" sz="1400" dirty="0"/>
              <a:t>Internal audits of the </a:t>
            </a:r>
            <a:r>
              <a:rPr lang="en-US" sz="1400" dirty="0" smtClean="0"/>
              <a:t>ISMS</a:t>
            </a:r>
            <a:r>
              <a:rPr lang="en-US" dirty="0" smtClean="0"/>
              <a:t>)</a:t>
            </a:r>
          </a:p>
          <a:p>
            <a:pPr marL="285750" indent="-285750">
              <a:buFont typeface="Wingdings" panose="05000000000000000000" pitchFamily="2" charset="2"/>
              <a:buChar char="ü"/>
            </a:pPr>
            <a:r>
              <a:rPr lang="es-CO" dirty="0"/>
              <a:t>Capacitaciones Auditores (</a:t>
            </a:r>
            <a:r>
              <a:rPr lang="es-MX" sz="1400" dirty="0" err="1"/>
              <a:t>Auditors</a:t>
            </a:r>
            <a:r>
              <a:rPr lang="es-MX" sz="1400" dirty="0"/>
              <a:t> training</a:t>
            </a:r>
            <a:r>
              <a:rPr lang="es-MX" dirty="0"/>
              <a:t>)</a:t>
            </a:r>
            <a:endParaRPr lang="es-CO" dirty="0">
              <a:solidFill>
                <a:srgbClr val="FF0000"/>
              </a:solidFill>
            </a:endParaRPr>
          </a:p>
          <a:p>
            <a:pPr marL="285750" indent="-285750">
              <a:buFont typeface="Wingdings" panose="05000000000000000000" pitchFamily="2" charset="2"/>
              <a:buChar char="ü"/>
            </a:pPr>
            <a:r>
              <a:rPr lang="es-CO" dirty="0">
                <a:solidFill>
                  <a:prstClr val="black"/>
                </a:solidFill>
              </a:rPr>
              <a:t>Revisión Gerencial (</a:t>
            </a:r>
            <a:r>
              <a:rPr lang="es-MX" sz="1400" dirty="0"/>
              <a:t>Management </a:t>
            </a:r>
            <a:r>
              <a:rPr lang="es-MX" sz="1400" dirty="0" err="1"/>
              <a:t>review</a:t>
            </a:r>
            <a:r>
              <a:rPr lang="es-MX" dirty="0" smtClean="0"/>
              <a:t>)</a:t>
            </a:r>
            <a:endParaRPr lang="es-CO" dirty="0">
              <a:solidFill>
                <a:srgbClr val="FF0000"/>
              </a:solidFill>
            </a:endParaRPr>
          </a:p>
        </p:txBody>
      </p:sp>
      <p:sp>
        <p:nvSpPr>
          <p:cNvPr id="27" name="1 Título"/>
          <p:cNvSpPr txBox="1">
            <a:spLocks/>
          </p:cNvSpPr>
          <p:nvPr/>
        </p:nvSpPr>
        <p:spPr>
          <a:xfrm>
            <a:off x="286860" y="476672"/>
            <a:ext cx="6157348" cy="79208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3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Proceso de Certificación</a:t>
            </a:r>
          </a:p>
          <a:p>
            <a:pPr algn="l"/>
            <a:r>
              <a:rPr lang="es-MX" sz="2400" dirty="0" err="1"/>
              <a:t>Certification</a:t>
            </a:r>
            <a:r>
              <a:rPr lang="es-MX" sz="2400" dirty="0"/>
              <a:t> </a:t>
            </a:r>
            <a:r>
              <a:rPr lang="es-MX" sz="2400" dirty="0" err="1"/>
              <a:t>Process</a:t>
            </a:r>
            <a:endParaRPr lang="es-CO"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3" name="32 Rectángulo"/>
          <p:cNvSpPr/>
          <p:nvPr/>
        </p:nvSpPr>
        <p:spPr>
          <a:xfrm>
            <a:off x="4139952" y="1124744"/>
            <a:ext cx="833574" cy="584775"/>
          </a:xfrm>
          <a:prstGeom prst="rect">
            <a:avLst/>
          </a:prstGeom>
          <a:noFill/>
        </p:spPr>
        <p:txBody>
          <a:bodyPr wrap="square" rtlCol="0">
            <a:spAutoFit/>
          </a:bodyPr>
          <a:lstStyle/>
          <a:p>
            <a:pPr algn="ctr"/>
            <a:r>
              <a:rPr lang="es-MX" sz="1600" b="1" dirty="0" err="1">
                <a:solidFill>
                  <a:srgbClr val="00B0F0"/>
                </a:solidFill>
              </a:rPr>
              <a:t>Action</a:t>
            </a:r>
            <a:r>
              <a:rPr lang="es-MX" sz="1600" b="1" dirty="0">
                <a:solidFill>
                  <a:srgbClr val="00B0F0"/>
                </a:solidFill>
              </a:rPr>
              <a:t> </a:t>
            </a:r>
            <a:r>
              <a:rPr lang="es-MX" sz="1600" b="1" dirty="0" err="1">
                <a:solidFill>
                  <a:srgbClr val="00B0F0"/>
                </a:solidFill>
              </a:rPr>
              <a:t>plans</a:t>
            </a:r>
            <a:endParaRPr lang="es-MX" sz="1600" b="1" dirty="0">
              <a:solidFill>
                <a:srgbClr val="00B0F0"/>
              </a:solidFill>
            </a:endParaRPr>
          </a:p>
        </p:txBody>
      </p:sp>
      <p:sp>
        <p:nvSpPr>
          <p:cNvPr id="34" name="33 Rectángulo"/>
          <p:cNvSpPr/>
          <p:nvPr/>
        </p:nvSpPr>
        <p:spPr>
          <a:xfrm>
            <a:off x="4967131" y="2143197"/>
            <a:ext cx="1134582" cy="584775"/>
          </a:xfrm>
          <a:prstGeom prst="rect">
            <a:avLst/>
          </a:prstGeom>
          <a:noFill/>
        </p:spPr>
        <p:txBody>
          <a:bodyPr wrap="square" rtlCol="0">
            <a:spAutoFit/>
          </a:bodyPr>
          <a:lstStyle/>
          <a:p>
            <a:pPr algn="ctr"/>
            <a:r>
              <a:rPr lang="es-MX" sz="1600" b="1" dirty="0" err="1">
                <a:solidFill>
                  <a:srgbClr val="00B0F0"/>
                </a:solidFill>
              </a:rPr>
              <a:t>Closing</a:t>
            </a:r>
            <a:r>
              <a:rPr lang="es-MX" sz="1600" b="1" dirty="0">
                <a:solidFill>
                  <a:srgbClr val="00B0F0"/>
                </a:solidFill>
              </a:rPr>
              <a:t> Gaps</a:t>
            </a:r>
          </a:p>
        </p:txBody>
      </p:sp>
      <p:sp>
        <p:nvSpPr>
          <p:cNvPr id="38" name="37 Rectángulo"/>
          <p:cNvSpPr/>
          <p:nvPr/>
        </p:nvSpPr>
        <p:spPr>
          <a:xfrm>
            <a:off x="7333622" y="714182"/>
            <a:ext cx="1428917" cy="338554"/>
          </a:xfrm>
          <a:prstGeom prst="rect">
            <a:avLst/>
          </a:prstGeom>
          <a:noFill/>
        </p:spPr>
        <p:txBody>
          <a:bodyPr wrap="square" rtlCol="0">
            <a:spAutoFit/>
          </a:bodyPr>
          <a:lstStyle/>
          <a:p>
            <a:pPr algn="ctr"/>
            <a:r>
              <a:rPr lang="es-MX" sz="1600" b="1" dirty="0" err="1" smtClean="0">
                <a:solidFill>
                  <a:srgbClr val="00B0F0"/>
                </a:solidFill>
              </a:rPr>
              <a:t>Follow</a:t>
            </a:r>
            <a:r>
              <a:rPr lang="es-MX" sz="1600" b="1" dirty="0" smtClean="0">
                <a:solidFill>
                  <a:srgbClr val="00B0F0"/>
                </a:solidFill>
              </a:rPr>
              <a:t>-up</a:t>
            </a:r>
            <a:endParaRPr lang="es-MX" sz="1600" b="1" dirty="0">
              <a:solidFill>
                <a:srgbClr val="00B0F0"/>
              </a:solidFill>
            </a:endParaRPr>
          </a:p>
        </p:txBody>
      </p:sp>
    </p:spTree>
    <p:extLst>
      <p:ext uri="{BB962C8B-B14F-4D97-AF65-F5344CB8AC3E}">
        <p14:creationId xmlns:p14="http://schemas.microsoft.com/office/powerpoint/2010/main" val="3334271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883" y="21740"/>
            <a:ext cx="1671605" cy="1679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0" y="44624"/>
            <a:ext cx="5580112" cy="523220"/>
          </a:xfrm>
          <a:prstGeom prst="rect">
            <a:avLst/>
          </a:prstGeom>
          <a:noFill/>
        </p:spPr>
        <p:txBody>
          <a:bodyPr wrap="square">
            <a:spAutoFit/>
            <a:scene3d>
              <a:camera prst="orthographicFront"/>
              <a:lightRig rig="soft" dir="t">
                <a:rot lat="0" lon="0" rev="10800000"/>
              </a:lightRig>
            </a:scene3d>
            <a:sp3d>
              <a:bevelT w="27940" h="12700"/>
              <a:contourClr>
                <a:srgbClr val="DDDDDD"/>
              </a:contourClr>
            </a:sp3d>
          </a:bodyPr>
          <a:lstStyle/>
          <a:p>
            <a:pPr fontAlgn="base">
              <a:spcBef>
                <a:spcPct val="0"/>
              </a:spcBef>
              <a:spcAft>
                <a:spcPct val="0"/>
              </a:spcAft>
              <a:defRPr/>
            </a:pPr>
            <a:r>
              <a:rPr lang="es-MX" sz="2800" b="1" spc="150" dirty="0" smtClean="0">
                <a:ln w="11430"/>
                <a:solidFill>
                  <a:srgbClr val="0070C0"/>
                </a:solidFill>
                <a:effectLst>
                  <a:outerShdw blurRad="25400" algn="tl" rotWithShape="0">
                    <a:srgbClr val="000000">
                      <a:alpha val="43000"/>
                    </a:srgbClr>
                  </a:outerShdw>
                </a:effectLst>
                <a:latin typeface="Arial Black" pitchFamily="34" charset="0"/>
              </a:rPr>
              <a:t>Certificación ISO 27001</a:t>
            </a:r>
            <a:endParaRPr lang="es-MX" sz="2800" b="1" spc="150" dirty="0">
              <a:ln w="11430"/>
              <a:solidFill>
                <a:srgbClr val="0070C0"/>
              </a:solidFill>
              <a:effectLst>
                <a:outerShdw blurRad="25400" algn="tl" rotWithShape="0">
                  <a:srgbClr val="000000">
                    <a:alpha val="43000"/>
                  </a:srgbClr>
                </a:outerShdw>
              </a:effectLst>
              <a:latin typeface="Arial Black" pitchFamily="34" charset="0"/>
            </a:endParaRPr>
          </a:p>
        </p:txBody>
      </p:sp>
      <p:sp>
        <p:nvSpPr>
          <p:cNvPr id="6" name="5 CuadroTexto"/>
          <p:cNvSpPr txBox="1"/>
          <p:nvPr/>
        </p:nvSpPr>
        <p:spPr>
          <a:xfrm>
            <a:off x="53767" y="764704"/>
            <a:ext cx="8982729" cy="5078313"/>
          </a:xfrm>
          <a:prstGeom prst="rect">
            <a:avLst/>
          </a:prstGeom>
          <a:noFill/>
        </p:spPr>
        <p:txBody>
          <a:bodyPr wrap="square" rtlCol="0">
            <a:spAutoFit/>
          </a:bodyPr>
          <a:lstStyle/>
          <a:p>
            <a:pPr algn="just"/>
            <a:r>
              <a:rPr lang="es-CO" b="1" dirty="0" smtClean="0"/>
              <a:t>Principales beneficios de la certificación:</a:t>
            </a:r>
          </a:p>
          <a:p>
            <a:pPr algn="just"/>
            <a:endParaRPr lang="es-CO" b="1" dirty="0" smtClean="0"/>
          </a:p>
          <a:p>
            <a:pPr marL="177800" indent="-177800" algn="just">
              <a:buFontTx/>
              <a:buChar char="-"/>
            </a:pPr>
            <a:r>
              <a:rPr lang="es-CO" dirty="0" smtClean="0"/>
              <a:t>Fortalecer confianza del mercado en el manejo de la información </a:t>
            </a:r>
          </a:p>
          <a:p>
            <a:pPr marL="177800" algn="just"/>
            <a:r>
              <a:rPr lang="es-CO" dirty="0" smtClean="0"/>
              <a:t>custodiada por DECEVAL</a:t>
            </a:r>
          </a:p>
          <a:p>
            <a:pPr marL="285750" indent="-285750" algn="just">
              <a:buFontTx/>
              <a:buChar char="-"/>
            </a:pPr>
            <a:endParaRPr lang="es-CO" dirty="0" smtClean="0"/>
          </a:p>
          <a:p>
            <a:pPr marL="177800" indent="-177800" algn="just">
              <a:buFontTx/>
              <a:buChar char="-"/>
            </a:pPr>
            <a:r>
              <a:rPr lang="es-CO" dirty="0" smtClean="0"/>
              <a:t>Mitigar riegos de </a:t>
            </a:r>
            <a:r>
              <a:rPr lang="es-CO" dirty="0" err="1" smtClean="0"/>
              <a:t>ciber</a:t>
            </a:r>
            <a:r>
              <a:rPr lang="es-CO" dirty="0" smtClean="0"/>
              <a:t>-seguridad</a:t>
            </a:r>
          </a:p>
          <a:p>
            <a:pPr marL="463550" lvl="1" indent="-285750" algn="just">
              <a:buFont typeface="Arial" panose="020B0604020202020204" pitchFamily="34" charset="0"/>
              <a:buChar char="•"/>
            </a:pPr>
            <a:r>
              <a:rPr lang="es-ES" dirty="0" smtClean="0"/>
              <a:t>Crecientes riesgos de ataques </a:t>
            </a:r>
            <a:r>
              <a:rPr lang="es-ES" dirty="0"/>
              <a:t>cibernéticos </a:t>
            </a:r>
            <a:r>
              <a:rPr lang="es-ES" dirty="0" smtClean="0"/>
              <a:t>contra </a:t>
            </a:r>
            <a:r>
              <a:rPr lang="es-ES" dirty="0"/>
              <a:t>el sistema </a:t>
            </a:r>
            <a:r>
              <a:rPr lang="es-ES" dirty="0" smtClean="0"/>
              <a:t>financiero, cada </a:t>
            </a:r>
            <a:r>
              <a:rPr lang="es-ES" dirty="0"/>
              <a:t>vez más frecuentes, más sofisticado y más </a:t>
            </a:r>
            <a:r>
              <a:rPr lang="es-ES" dirty="0" smtClean="0"/>
              <a:t>extendidos.</a:t>
            </a:r>
            <a:endParaRPr lang="es-CO" dirty="0" smtClean="0"/>
          </a:p>
          <a:p>
            <a:pPr marL="463550" lvl="1" indent="-285750" algn="just">
              <a:buFont typeface="Arial" panose="020B0604020202020204" pitchFamily="34" charset="0"/>
              <a:buChar char="•"/>
            </a:pPr>
            <a:r>
              <a:rPr lang="es-CO" dirty="0" smtClean="0"/>
              <a:t>Documento </a:t>
            </a:r>
            <a:r>
              <a:rPr lang="fr-FR" dirty="0"/>
              <a:t>Cyber </a:t>
            </a:r>
            <a:r>
              <a:rPr lang="fr-FR" dirty="0" err="1"/>
              <a:t>resilience</a:t>
            </a:r>
            <a:r>
              <a:rPr lang="fr-FR" dirty="0"/>
              <a:t> </a:t>
            </a:r>
            <a:r>
              <a:rPr lang="fr-FR" dirty="0" smtClean="0"/>
              <a:t>in </a:t>
            </a:r>
            <a:r>
              <a:rPr lang="fr-FR" dirty="0" err="1" smtClean="0"/>
              <a:t>financial</a:t>
            </a:r>
            <a:r>
              <a:rPr lang="fr-FR" dirty="0" smtClean="0"/>
              <a:t> </a:t>
            </a:r>
            <a:r>
              <a:rPr lang="fr-FR" dirty="0" err="1" smtClean="0"/>
              <a:t>market</a:t>
            </a:r>
            <a:r>
              <a:rPr lang="fr-FR" dirty="0" smtClean="0"/>
              <a:t> infrastructures* </a:t>
            </a:r>
            <a:r>
              <a:rPr lang="en-US" dirty="0"/>
              <a:t>IOSCO </a:t>
            </a:r>
            <a:r>
              <a:rPr lang="en-US" dirty="0" smtClean="0"/>
              <a:t>- </a:t>
            </a:r>
            <a:r>
              <a:rPr lang="fr-FR" dirty="0" err="1" smtClean="0"/>
              <a:t>Noviembre</a:t>
            </a:r>
            <a:r>
              <a:rPr lang="fr-FR" dirty="0" smtClean="0"/>
              <a:t> 2014</a:t>
            </a:r>
            <a:endParaRPr lang="es-CO" dirty="0" smtClean="0"/>
          </a:p>
          <a:p>
            <a:pPr marL="285750" indent="-285750" algn="just">
              <a:buFontTx/>
              <a:buChar char="-"/>
            </a:pPr>
            <a:endParaRPr lang="es-CO" dirty="0" smtClean="0"/>
          </a:p>
          <a:p>
            <a:pPr marL="177800" indent="-177800" algn="just">
              <a:buFontTx/>
              <a:buChar char="-"/>
            </a:pPr>
            <a:r>
              <a:rPr lang="es-CO" dirty="0" smtClean="0"/>
              <a:t>Cumplimiento regulatorio - Normas en desarrollo (Nuevos Negocios)</a:t>
            </a:r>
          </a:p>
          <a:p>
            <a:pPr marL="463550" lvl="1" indent="-285750" algn="just">
              <a:buFont typeface="Arial" panose="020B0604020202020204" pitchFamily="34" charset="0"/>
              <a:buChar char="•"/>
            </a:pPr>
            <a:r>
              <a:rPr lang="es-CO" i="1" u="sng" dirty="0"/>
              <a:t>Factura Electrónica </a:t>
            </a:r>
            <a:r>
              <a:rPr lang="es-CO" dirty="0" smtClean="0"/>
              <a:t>(Proyecto de Decreto - Ministerio de Comercio, Industria y Turismo)</a:t>
            </a:r>
          </a:p>
          <a:p>
            <a:pPr marL="463550" lvl="1" indent="-285750" algn="just">
              <a:buFont typeface="Arial" panose="020B0604020202020204" pitchFamily="34" charset="0"/>
              <a:buChar char="•"/>
            </a:pPr>
            <a:r>
              <a:rPr lang="es-CO" i="1" u="sng" dirty="0" smtClean="0"/>
              <a:t>Factura Electrónica </a:t>
            </a:r>
            <a:r>
              <a:rPr lang="es-CO" dirty="0"/>
              <a:t>(Proyecto de Decreto </a:t>
            </a:r>
            <a:r>
              <a:rPr lang="es-CO" dirty="0" smtClean="0"/>
              <a:t>- Ministerio de Hacienda y Crédito Público)</a:t>
            </a:r>
          </a:p>
          <a:p>
            <a:pPr marL="463550" lvl="1" indent="-285750" algn="just">
              <a:buFont typeface="Arial" panose="020B0604020202020204" pitchFamily="34" charset="0"/>
              <a:buChar char="•"/>
            </a:pPr>
            <a:r>
              <a:rPr lang="es-CO" dirty="0"/>
              <a:t>Criterios específicos de acreditación de entidades de certificación digital </a:t>
            </a:r>
            <a:r>
              <a:rPr lang="es-CO" dirty="0" smtClean="0"/>
              <a:t>– </a:t>
            </a:r>
            <a:r>
              <a:rPr lang="es-CO" dirty="0" err="1" smtClean="0"/>
              <a:t>ONAC</a:t>
            </a:r>
            <a:endParaRPr lang="es-CO" dirty="0" smtClean="0"/>
          </a:p>
          <a:p>
            <a:pPr marL="355600" lvl="1" indent="-177800" algn="just">
              <a:buFontTx/>
              <a:buChar char="-"/>
            </a:pPr>
            <a:endParaRPr lang="es-CO" dirty="0"/>
          </a:p>
          <a:p>
            <a:pPr marL="177800" indent="-177800" algn="just">
              <a:buFontTx/>
              <a:buChar char="-"/>
            </a:pPr>
            <a:r>
              <a:rPr lang="es-CO" dirty="0"/>
              <a:t>Normas para Seguridad de la Información que referencian textualmente la norma ISO 27001: </a:t>
            </a:r>
          </a:p>
          <a:p>
            <a:pPr marL="463550" lvl="1" indent="-285750" algn="just">
              <a:buFont typeface="Arial" panose="020B0604020202020204" pitchFamily="34" charset="0"/>
              <a:buChar char="•"/>
            </a:pPr>
            <a:r>
              <a:rPr lang="es-CO" dirty="0" err="1" smtClean="0"/>
              <a:t>CE052</a:t>
            </a:r>
            <a:r>
              <a:rPr lang="es-CO" dirty="0" smtClean="0"/>
              <a:t>/042: Criterios de Seguridad y calidad de la información</a:t>
            </a:r>
            <a:endParaRPr lang="es-CO" dirty="0"/>
          </a:p>
          <a:p>
            <a:pPr marL="463550" lvl="1" indent="-285750" algn="just">
              <a:buFont typeface="Arial" panose="020B0604020202020204" pitchFamily="34" charset="0"/>
              <a:buChar char="•"/>
            </a:pPr>
            <a:r>
              <a:rPr lang="es-CO" dirty="0"/>
              <a:t>Decreto 2364 </a:t>
            </a:r>
            <a:r>
              <a:rPr lang="es-CO" dirty="0" smtClean="0"/>
              <a:t>2012: Confiabilidad de la firma electrónica </a:t>
            </a:r>
            <a:endParaRPr lang="es-CO" dirty="0"/>
          </a:p>
        </p:txBody>
      </p:sp>
      <p:sp>
        <p:nvSpPr>
          <p:cNvPr id="2" name="1 Rectángulo"/>
          <p:cNvSpPr/>
          <p:nvPr/>
        </p:nvSpPr>
        <p:spPr>
          <a:xfrm>
            <a:off x="35497" y="6279703"/>
            <a:ext cx="9000999" cy="461665"/>
          </a:xfrm>
          <a:prstGeom prst="rect">
            <a:avLst/>
          </a:prstGeom>
        </p:spPr>
        <p:txBody>
          <a:bodyPr wrap="square">
            <a:spAutoFit/>
          </a:bodyPr>
          <a:lstStyle/>
          <a:p>
            <a:pPr algn="just"/>
            <a:r>
              <a:rPr lang="en-US" sz="1200" dirty="0" smtClean="0"/>
              <a:t>* </a:t>
            </a:r>
            <a:r>
              <a:rPr lang="en-US" sz="1200" dirty="0" err="1" smtClean="0"/>
              <a:t>Cumplimiento</a:t>
            </a:r>
            <a:r>
              <a:rPr lang="en-US" sz="1200" dirty="0" smtClean="0"/>
              <a:t> con los </a:t>
            </a:r>
            <a:r>
              <a:rPr lang="en-US" sz="1200" dirty="0" err="1"/>
              <a:t>PFMI</a:t>
            </a:r>
            <a:r>
              <a:rPr lang="en-US" sz="1200" dirty="0" smtClean="0"/>
              <a:t> (</a:t>
            </a:r>
            <a:r>
              <a:rPr lang="fr-FR" sz="1200" dirty="0" err="1" smtClean="0"/>
              <a:t>Principles</a:t>
            </a:r>
            <a:r>
              <a:rPr lang="fr-FR" sz="1200" dirty="0" smtClean="0"/>
              <a:t> </a:t>
            </a:r>
            <a:r>
              <a:rPr lang="fr-FR" sz="1200" dirty="0"/>
              <a:t>for </a:t>
            </a:r>
            <a:r>
              <a:rPr lang="fr-FR" sz="1200" dirty="0" smtClean="0"/>
              <a:t>Financial </a:t>
            </a:r>
            <a:r>
              <a:rPr lang="fr-FR" sz="1200" dirty="0" err="1" smtClean="0"/>
              <a:t>Market</a:t>
            </a:r>
            <a:r>
              <a:rPr lang="fr-FR" sz="1200" dirty="0" smtClean="0"/>
              <a:t> Infrastructures</a:t>
            </a:r>
            <a:r>
              <a:rPr lang="en-US" sz="1200" dirty="0" smtClean="0"/>
              <a:t>), </a:t>
            </a:r>
            <a:r>
              <a:rPr lang="en-US" sz="1200" dirty="0" err="1" smtClean="0"/>
              <a:t>desarrollado</a:t>
            </a:r>
            <a:r>
              <a:rPr lang="en-US" sz="1200" dirty="0" smtClean="0"/>
              <a:t> </a:t>
            </a:r>
            <a:r>
              <a:rPr lang="en-US" sz="1200" dirty="0" err="1" smtClean="0"/>
              <a:t>por</a:t>
            </a:r>
            <a:r>
              <a:rPr lang="en-US" sz="1200" dirty="0" smtClean="0"/>
              <a:t> el </a:t>
            </a:r>
            <a:r>
              <a:rPr lang="en-US" sz="1200" dirty="0" err="1"/>
              <a:t>CPMI</a:t>
            </a:r>
            <a:r>
              <a:rPr lang="en-US" sz="1200" dirty="0"/>
              <a:t> </a:t>
            </a:r>
            <a:r>
              <a:rPr lang="en-US" sz="1200" dirty="0" smtClean="0"/>
              <a:t>(Committee </a:t>
            </a:r>
            <a:r>
              <a:rPr lang="en-US" sz="1200" dirty="0"/>
              <a:t>on Payments and Market </a:t>
            </a:r>
            <a:r>
              <a:rPr lang="en-US" sz="1200" dirty="0" smtClean="0"/>
              <a:t>Infrastructures) y el </a:t>
            </a:r>
            <a:r>
              <a:rPr lang="en-US" sz="1200" dirty="0" err="1" smtClean="0"/>
              <a:t>Comité</a:t>
            </a:r>
            <a:r>
              <a:rPr lang="en-US" sz="1200" dirty="0" smtClean="0"/>
              <a:t> </a:t>
            </a:r>
            <a:r>
              <a:rPr lang="en-US" sz="1200" dirty="0" err="1" smtClean="0"/>
              <a:t>Técnico</a:t>
            </a:r>
            <a:r>
              <a:rPr lang="en-US" sz="1200" dirty="0" smtClean="0"/>
              <a:t> de IOSCO (International </a:t>
            </a:r>
            <a:r>
              <a:rPr lang="en-US" sz="1200" dirty="0"/>
              <a:t>Organization of Securities </a:t>
            </a:r>
            <a:r>
              <a:rPr lang="en-US" sz="1200" dirty="0" smtClean="0"/>
              <a:t>Commissions)</a:t>
            </a:r>
            <a:endParaRPr lang="es-CO" sz="1200" dirty="0"/>
          </a:p>
        </p:txBody>
      </p:sp>
    </p:spTree>
    <p:extLst>
      <p:ext uri="{BB962C8B-B14F-4D97-AF65-F5344CB8AC3E}">
        <p14:creationId xmlns:p14="http://schemas.microsoft.com/office/powerpoint/2010/main" val="5691647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34 Rectángulo"/>
          <p:cNvSpPr/>
          <p:nvPr/>
        </p:nvSpPr>
        <p:spPr>
          <a:xfrm>
            <a:off x="101963" y="5931276"/>
            <a:ext cx="8862525" cy="882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771" t="20312" r="26502" b="8073"/>
          <a:stretch/>
        </p:blipFill>
        <p:spPr bwMode="auto">
          <a:xfrm>
            <a:off x="88572" y="908720"/>
            <a:ext cx="3608857" cy="3482231"/>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18 CuadroTexto"/>
          <p:cNvSpPr txBox="1"/>
          <p:nvPr/>
        </p:nvSpPr>
        <p:spPr>
          <a:xfrm>
            <a:off x="3563888" y="1138967"/>
            <a:ext cx="5495721" cy="3370153"/>
          </a:xfrm>
          <a:prstGeom prst="rect">
            <a:avLst/>
          </a:prstGeom>
          <a:noFill/>
        </p:spPr>
        <p:txBody>
          <a:bodyPr wrap="square" rtlCol="0">
            <a:spAutoFit/>
          </a:bodyPr>
          <a:lstStyle/>
          <a:p>
            <a:pPr marL="173038" indent="-173038" algn="just" fontAlgn="ctr">
              <a:spcAft>
                <a:spcPts val="600"/>
              </a:spcAft>
              <a:buFontTx/>
              <a:buChar char="-"/>
            </a:pPr>
            <a:r>
              <a:rPr lang="en-US" sz="1500" b="1" dirty="0" smtClean="0"/>
              <a:t>Learning and Evolving: </a:t>
            </a:r>
            <a:r>
              <a:rPr lang="en-US" sz="1500" dirty="0" smtClean="0"/>
              <a:t>Culture of cyber risk awareness whereby its resilience posture, at every level, is regularly and frequently re-evaluated.</a:t>
            </a:r>
          </a:p>
          <a:p>
            <a:pPr marL="173038" indent="-173038" algn="just" fontAlgn="ctr">
              <a:spcAft>
                <a:spcPts val="600"/>
              </a:spcAft>
              <a:buFontTx/>
              <a:buChar char="-"/>
            </a:pPr>
            <a:r>
              <a:rPr lang="es-CO" sz="1500" b="1" dirty="0" err="1" smtClean="0"/>
              <a:t>Situational</a:t>
            </a:r>
            <a:r>
              <a:rPr lang="es-CO" sz="1500" b="1" dirty="0" smtClean="0"/>
              <a:t> </a:t>
            </a:r>
            <a:r>
              <a:rPr lang="es-CO" sz="1500" b="1" dirty="0" err="1"/>
              <a:t>awareness</a:t>
            </a:r>
            <a:r>
              <a:rPr lang="es-CO" sz="1500" b="1" dirty="0"/>
              <a:t>: </a:t>
            </a:r>
            <a:r>
              <a:rPr lang="es-CO" sz="1500" dirty="0" smtClean="0"/>
              <a:t>u</a:t>
            </a:r>
            <a:r>
              <a:rPr lang="en-US" sz="1500" dirty="0" err="1" smtClean="0"/>
              <a:t>nderstanding</a:t>
            </a:r>
            <a:r>
              <a:rPr lang="en-US" sz="1500" dirty="0" smtClean="0"/>
              <a:t> </a:t>
            </a:r>
            <a:r>
              <a:rPr lang="en-US" sz="1500" dirty="0"/>
              <a:t>of the cyber threat  within which it operates, and the implications of being in that environment for its business and the adequacy of its cyber risk mitigation measures</a:t>
            </a:r>
            <a:r>
              <a:rPr lang="en-US" sz="1500" dirty="0" smtClean="0"/>
              <a:t>.</a:t>
            </a:r>
          </a:p>
          <a:p>
            <a:pPr marL="173038" indent="-173038" algn="just" fontAlgn="ctr">
              <a:spcAft>
                <a:spcPts val="600"/>
              </a:spcAft>
              <a:buFontTx/>
              <a:buChar char="-"/>
            </a:pPr>
            <a:r>
              <a:rPr lang="es-CO" sz="1500" b="1" dirty="0" err="1"/>
              <a:t>Testing</a:t>
            </a:r>
            <a:r>
              <a:rPr lang="es-CO" sz="1500" b="1" dirty="0"/>
              <a:t>: </a:t>
            </a:r>
            <a:r>
              <a:rPr lang="en-US" sz="1600" dirty="0"/>
              <a:t>All elements of a cyber resilience framework should be rigorously tested to determine their overall effectiveness before being deployed within an FMI, and regularly </a:t>
            </a:r>
            <a:r>
              <a:rPr lang="en-US" sz="1600" dirty="0" smtClean="0"/>
              <a:t>thereafter.</a:t>
            </a:r>
            <a:r>
              <a:rPr lang="en-US" sz="1500" dirty="0" smtClean="0"/>
              <a:t> </a:t>
            </a:r>
          </a:p>
          <a:p>
            <a:pPr marL="173038" indent="-173038" algn="just" fontAlgn="ctr">
              <a:spcAft>
                <a:spcPts val="600"/>
              </a:spcAft>
              <a:buFontTx/>
              <a:buChar char="-"/>
            </a:pPr>
            <a:r>
              <a:rPr lang="es-CO" sz="1500" b="1" dirty="0" err="1"/>
              <a:t>Identification</a:t>
            </a:r>
            <a:r>
              <a:rPr lang="es-CO" sz="1500" b="1" dirty="0"/>
              <a:t>: </a:t>
            </a:r>
            <a:r>
              <a:rPr lang="es-CO" sz="1500" b="1" dirty="0" smtClean="0"/>
              <a:t>I</a:t>
            </a:r>
            <a:r>
              <a:rPr lang="en-US" sz="1500" dirty="0" err="1" smtClean="0"/>
              <a:t>dentify</a:t>
            </a:r>
            <a:r>
              <a:rPr lang="en-US" sz="1500" dirty="0" smtClean="0"/>
              <a:t> </a:t>
            </a:r>
            <a:r>
              <a:rPr lang="en-US" sz="1500" dirty="0"/>
              <a:t>which of their critical operations and supporting information assets should, in order of priority, be protected against compromise. </a:t>
            </a:r>
            <a:endParaRPr lang="es-MX" sz="1500" dirty="0">
              <a:solidFill>
                <a:srgbClr val="000000"/>
              </a:solidFill>
            </a:endParaRPr>
          </a:p>
        </p:txBody>
      </p:sp>
      <p:sp>
        <p:nvSpPr>
          <p:cNvPr id="22" name="21 CuadroTexto"/>
          <p:cNvSpPr txBox="1"/>
          <p:nvPr/>
        </p:nvSpPr>
        <p:spPr>
          <a:xfrm>
            <a:off x="-36512" y="88176"/>
            <a:ext cx="9180512" cy="892552"/>
          </a:xfrm>
          <a:prstGeom prst="rect">
            <a:avLst/>
          </a:prstGeom>
          <a:noFill/>
        </p:spPr>
        <p:txBody>
          <a:bodyPr wrap="square" rtlCol="0">
            <a:spAutoFit/>
          </a:bodyPr>
          <a:lstStyle/>
          <a:p>
            <a:pPr algn="ctr"/>
            <a:r>
              <a:rPr lang="es-CO" sz="2600" b="1" dirty="0" err="1">
                <a:solidFill>
                  <a:schemeClr val="accent1">
                    <a:lumMod val="75000"/>
                  </a:schemeClr>
                </a:solidFill>
              </a:rPr>
              <a:t>CYBER</a:t>
            </a:r>
            <a:r>
              <a:rPr lang="es-CO" sz="2600" b="1" dirty="0">
                <a:solidFill>
                  <a:schemeClr val="accent1">
                    <a:lumMod val="75000"/>
                  </a:schemeClr>
                </a:solidFill>
              </a:rPr>
              <a:t> </a:t>
            </a:r>
            <a:r>
              <a:rPr lang="es-CO" sz="2600" b="1" dirty="0" err="1" smtClean="0">
                <a:solidFill>
                  <a:schemeClr val="accent1">
                    <a:lumMod val="75000"/>
                  </a:schemeClr>
                </a:solidFill>
              </a:rPr>
              <a:t>RISKS</a:t>
            </a:r>
            <a:r>
              <a:rPr lang="es-CO" sz="2600" b="1" dirty="0" smtClean="0">
                <a:solidFill>
                  <a:schemeClr val="accent1">
                    <a:lumMod val="75000"/>
                  </a:schemeClr>
                </a:solidFill>
              </a:rPr>
              <a:t>: </a:t>
            </a:r>
            <a:r>
              <a:rPr lang="es-CO" sz="2600" b="1" dirty="0" err="1" smtClean="0">
                <a:solidFill>
                  <a:schemeClr val="accent1">
                    <a:lumMod val="75000"/>
                  </a:schemeClr>
                </a:solidFill>
              </a:rPr>
              <a:t>Guidance</a:t>
            </a:r>
            <a:r>
              <a:rPr lang="es-CO" sz="2600" b="1" dirty="0" smtClean="0">
                <a:solidFill>
                  <a:schemeClr val="accent1">
                    <a:lumMod val="75000"/>
                  </a:schemeClr>
                </a:solidFill>
              </a:rPr>
              <a:t> </a:t>
            </a:r>
            <a:r>
              <a:rPr lang="es-CO" sz="2600" b="1" dirty="0" err="1" smtClean="0">
                <a:solidFill>
                  <a:schemeClr val="accent1">
                    <a:lumMod val="75000"/>
                  </a:schemeClr>
                </a:solidFill>
              </a:rPr>
              <a:t>on</a:t>
            </a:r>
            <a:r>
              <a:rPr lang="es-CO" sz="2600" b="1" dirty="0" smtClean="0">
                <a:solidFill>
                  <a:schemeClr val="accent1">
                    <a:lumMod val="75000"/>
                  </a:schemeClr>
                </a:solidFill>
              </a:rPr>
              <a:t> </a:t>
            </a:r>
            <a:r>
              <a:rPr lang="es-CO" sz="2600" b="1" dirty="0" err="1" smtClean="0">
                <a:solidFill>
                  <a:schemeClr val="accent1">
                    <a:lumMod val="75000"/>
                  </a:schemeClr>
                </a:solidFill>
              </a:rPr>
              <a:t>Cyber</a:t>
            </a:r>
            <a:r>
              <a:rPr lang="es-CO" sz="2600" b="1" dirty="0" smtClean="0">
                <a:solidFill>
                  <a:schemeClr val="accent1">
                    <a:lumMod val="75000"/>
                  </a:schemeClr>
                </a:solidFill>
              </a:rPr>
              <a:t> </a:t>
            </a:r>
            <a:r>
              <a:rPr lang="es-CO" sz="2600" b="1" dirty="0" err="1" smtClean="0">
                <a:solidFill>
                  <a:schemeClr val="accent1">
                    <a:lumMod val="75000"/>
                  </a:schemeClr>
                </a:solidFill>
              </a:rPr>
              <a:t>Resilience</a:t>
            </a:r>
            <a:r>
              <a:rPr lang="es-CO" sz="2600" b="1" dirty="0" smtClean="0">
                <a:solidFill>
                  <a:schemeClr val="accent1">
                    <a:lumMod val="75000"/>
                  </a:schemeClr>
                </a:solidFill>
              </a:rPr>
              <a:t> </a:t>
            </a:r>
            <a:r>
              <a:rPr lang="es-CO" sz="2600" b="1" dirty="0" err="1" smtClean="0">
                <a:solidFill>
                  <a:schemeClr val="accent1">
                    <a:lumMod val="75000"/>
                  </a:schemeClr>
                </a:solidFill>
              </a:rPr>
              <a:t>for</a:t>
            </a:r>
            <a:r>
              <a:rPr lang="es-CO" sz="2600" b="1" dirty="0" smtClean="0">
                <a:solidFill>
                  <a:schemeClr val="accent1">
                    <a:lumMod val="75000"/>
                  </a:schemeClr>
                </a:solidFill>
              </a:rPr>
              <a:t> </a:t>
            </a:r>
            <a:r>
              <a:rPr lang="es-CO" sz="2600" b="1" dirty="0" err="1" smtClean="0">
                <a:solidFill>
                  <a:schemeClr val="accent1">
                    <a:lumMod val="75000"/>
                  </a:schemeClr>
                </a:solidFill>
              </a:rPr>
              <a:t>Financial</a:t>
            </a:r>
            <a:r>
              <a:rPr lang="es-CO" sz="2600" b="1" dirty="0" smtClean="0">
                <a:solidFill>
                  <a:schemeClr val="accent1">
                    <a:lumMod val="75000"/>
                  </a:schemeClr>
                </a:solidFill>
              </a:rPr>
              <a:t> </a:t>
            </a:r>
            <a:r>
              <a:rPr lang="es-CO" sz="2600" b="1" dirty="0" err="1" smtClean="0">
                <a:solidFill>
                  <a:schemeClr val="accent1">
                    <a:lumMod val="75000"/>
                  </a:schemeClr>
                </a:solidFill>
              </a:rPr>
              <a:t>Market</a:t>
            </a:r>
            <a:r>
              <a:rPr lang="es-CO" sz="2600" b="1" dirty="0" smtClean="0">
                <a:solidFill>
                  <a:schemeClr val="accent1">
                    <a:lumMod val="75000"/>
                  </a:schemeClr>
                </a:solidFill>
              </a:rPr>
              <a:t> </a:t>
            </a:r>
            <a:r>
              <a:rPr lang="es-CO" sz="2600" b="1" dirty="0" err="1" smtClean="0">
                <a:solidFill>
                  <a:schemeClr val="accent1">
                    <a:lumMod val="75000"/>
                  </a:schemeClr>
                </a:solidFill>
              </a:rPr>
              <a:t>Infrastructures</a:t>
            </a:r>
            <a:r>
              <a:rPr lang="es-CO" sz="2600" b="1" dirty="0" smtClean="0">
                <a:solidFill>
                  <a:schemeClr val="accent1">
                    <a:lumMod val="75000"/>
                  </a:schemeClr>
                </a:solidFill>
              </a:rPr>
              <a:t> -  </a:t>
            </a:r>
            <a:r>
              <a:rPr lang="es-CO" sz="2600" b="1" dirty="0" err="1" smtClean="0">
                <a:solidFill>
                  <a:schemeClr val="accent1">
                    <a:lumMod val="75000"/>
                  </a:schemeClr>
                </a:solidFill>
              </a:rPr>
              <a:t>IOSCO</a:t>
            </a:r>
            <a:r>
              <a:rPr lang="es-CO" sz="2600" b="1" dirty="0" smtClean="0">
                <a:solidFill>
                  <a:schemeClr val="accent1">
                    <a:lumMod val="75000"/>
                  </a:schemeClr>
                </a:solidFill>
              </a:rPr>
              <a:t>:</a:t>
            </a:r>
            <a:endParaRPr lang="en-US" sz="2600" dirty="0">
              <a:solidFill>
                <a:schemeClr val="accent1">
                  <a:lumMod val="75000"/>
                </a:schemeClr>
              </a:solidFill>
            </a:endParaRPr>
          </a:p>
        </p:txBody>
      </p:sp>
      <p:sp>
        <p:nvSpPr>
          <p:cNvPr id="24" name="23 CuadroTexto"/>
          <p:cNvSpPr txBox="1"/>
          <p:nvPr/>
        </p:nvSpPr>
        <p:spPr>
          <a:xfrm>
            <a:off x="101963" y="4581128"/>
            <a:ext cx="8862525" cy="2169825"/>
          </a:xfrm>
          <a:prstGeom prst="rect">
            <a:avLst/>
          </a:prstGeom>
          <a:noFill/>
        </p:spPr>
        <p:txBody>
          <a:bodyPr wrap="square" rtlCol="0">
            <a:spAutoFit/>
          </a:bodyPr>
          <a:lstStyle/>
          <a:p>
            <a:pPr marL="173038" indent="-173038" algn="just">
              <a:spcBef>
                <a:spcPts val="600"/>
              </a:spcBef>
              <a:buFontTx/>
              <a:buChar char="-"/>
            </a:pPr>
            <a:r>
              <a:rPr lang="es-CO" sz="1500" b="1" dirty="0" err="1" smtClean="0"/>
              <a:t>Governance</a:t>
            </a:r>
            <a:r>
              <a:rPr lang="es-CO" sz="1500" b="1" dirty="0" smtClean="0"/>
              <a:t>: </a:t>
            </a:r>
            <a:r>
              <a:rPr lang="en-US" sz="1500" dirty="0"/>
              <a:t>Cyber governance r</a:t>
            </a:r>
            <a:r>
              <a:rPr lang="en-US" sz="1500" dirty="0" smtClean="0"/>
              <a:t>efers </a:t>
            </a:r>
            <a:r>
              <a:rPr lang="en-US" sz="1500" dirty="0"/>
              <a:t>to the arrangements an </a:t>
            </a:r>
            <a:r>
              <a:rPr lang="en-US" sz="1500" dirty="0" smtClean="0"/>
              <a:t>company </a:t>
            </a:r>
            <a:r>
              <a:rPr lang="en-US" sz="1500" dirty="0"/>
              <a:t>has put in place to establish, implement and review its approach to managing cyber risks. </a:t>
            </a:r>
            <a:endParaRPr lang="en-US" sz="1500" dirty="0" smtClean="0"/>
          </a:p>
          <a:p>
            <a:pPr marL="173038" indent="-173038" algn="just">
              <a:spcBef>
                <a:spcPts val="600"/>
              </a:spcBef>
              <a:buFontTx/>
              <a:buChar char="-"/>
            </a:pPr>
            <a:r>
              <a:rPr lang="es-CO" sz="1500" b="1" dirty="0" err="1"/>
              <a:t>Protection</a:t>
            </a:r>
            <a:r>
              <a:rPr lang="es-CO" sz="1500" b="1" dirty="0"/>
              <a:t>: </a:t>
            </a:r>
            <a:r>
              <a:rPr lang="en-US" sz="1500" dirty="0"/>
              <a:t>Cyber resilience depends on effective security controls and system and process design that protect the confidentiality, integrity and availability of an FMI’s assets and services. </a:t>
            </a:r>
            <a:endParaRPr lang="en-US" sz="1500" dirty="0" smtClean="0"/>
          </a:p>
          <a:p>
            <a:pPr marL="173038" indent="-173038" algn="just">
              <a:spcBef>
                <a:spcPts val="600"/>
              </a:spcBef>
              <a:buFontTx/>
              <a:buChar char="-"/>
            </a:pPr>
            <a:r>
              <a:rPr lang="es-CO" sz="1500" b="1" dirty="0" err="1" smtClean="0"/>
              <a:t>Detection</a:t>
            </a:r>
            <a:r>
              <a:rPr lang="es-CO" sz="1500" b="1" dirty="0" smtClean="0"/>
              <a:t>: </a:t>
            </a:r>
            <a:r>
              <a:rPr lang="es-CO" sz="1500" dirty="0"/>
              <a:t>A</a:t>
            </a:r>
            <a:r>
              <a:rPr lang="en-US" sz="1500" dirty="0" err="1"/>
              <a:t>bility</a:t>
            </a:r>
            <a:r>
              <a:rPr lang="en-US" sz="1500" dirty="0"/>
              <a:t> to </a:t>
            </a:r>
            <a:r>
              <a:rPr lang="en-US" sz="1500" dirty="0" err="1"/>
              <a:t>recognise</a:t>
            </a:r>
            <a:r>
              <a:rPr lang="en-US" sz="1500" dirty="0"/>
              <a:t> signs of a potential cyber incident, or detect that an actual breach has taken place</a:t>
            </a:r>
            <a:endParaRPr lang="es-CO" sz="1500" dirty="0"/>
          </a:p>
          <a:p>
            <a:pPr marL="173038" indent="-173038" algn="just">
              <a:spcBef>
                <a:spcPts val="600"/>
              </a:spcBef>
              <a:buFontTx/>
              <a:buChar char="-"/>
            </a:pPr>
            <a:r>
              <a:rPr lang="es-CO" sz="1500" b="1" dirty="0" err="1"/>
              <a:t>Recovery</a:t>
            </a:r>
            <a:r>
              <a:rPr lang="es-CO" sz="1500" dirty="0"/>
              <a:t> : </a:t>
            </a:r>
            <a:r>
              <a:rPr lang="en-US" sz="1500" dirty="0"/>
              <a:t>Ability </a:t>
            </a:r>
            <a:r>
              <a:rPr lang="en-US" sz="1500" dirty="0" smtClean="0"/>
              <a:t>to </a:t>
            </a:r>
            <a:r>
              <a:rPr lang="en-US" sz="1500" dirty="0"/>
              <a:t>resume critical operations rapidly, safely and with accurate data in order to mitigate the potentially systemic risks of failure to meet such obligations when participants are expecting it to meet them. </a:t>
            </a:r>
          </a:p>
        </p:txBody>
      </p:sp>
    </p:spTree>
    <p:extLst>
      <p:ext uri="{BB962C8B-B14F-4D97-AF65-F5344CB8AC3E}">
        <p14:creationId xmlns:p14="http://schemas.microsoft.com/office/powerpoint/2010/main" val="243486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475656" y="5579948"/>
            <a:ext cx="6588224" cy="369332"/>
          </a:xfrm>
          <a:prstGeom prst="rect">
            <a:avLst/>
          </a:prstGeom>
          <a:noFill/>
        </p:spPr>
        <p:txBody>
          <a:bodyPr wrap="square" rtlCol="0">
            <a:spAutoFit/>
          </a:bodyPr>
          <a:lstStyle/>
          <a:p>
            <a:r>
              <a:rPr lang="es-CO" dirty="0" smtClean="0">
                <a:solidFill>
                  <a:prstClr val="black"/>
                </a:solidFill>
              </a:rPr>
              <a:t>Gordon </a:t>
            </a:r>
            <a:r>
              <a:rPr lang="es-CO" dirty="0" err="1">
                <a:solidFill>
                  <a:prstClr val="black"/>
                </a:solidFill>
              </a:rPr>
              <a:t>Gekko</a:t>
            </a:r>
            <a:r>
              <a:rPr lang="es-CO" dirty="0">
                <a:solidFill>
                  <a:prstClr val="black"/>
                </a:solidFill>
              </a:rPr>
              <a:t> (Michael Douglas) </a:t>
            </a:r>
            <a:r>
              <a:rPr lang="es-CO" dirty="0" smtClean="0">
                <a:solidFill>
                  <a:prstClr val="black"/>
                </a:solidFill>
              </a:rPr>
              <a:t>- Wall </a:t>
            </a:r>
            <a:r>
              <a:rPr lang="es-CO" dirty="0">
                <a:solidFill>
                  <a:prstClr val="black"/>
                </a:solidFill>
              </a:rPr>
              <a:t>Street - 1987</a:t>
            </a:r>
          </a:p>
        </p:txBody>
      </p:sp>
      <p:sp>
        <p:nvSpPr>
          <p:cNvPr id="2" name="1 CuadroTexto"/>
          <p:cNvSpPr txBox="1"/>
          <p:nvPr/>
        </p:nvSpPr>
        <p:spPr>
          <a:xfrm>
            <a:off x="899592" y="4077072"/>
            <a:ext cx="7488832" cy="1446550"/>
          </a:xfrm>
          <a:prstGeom prst="rect">
            <a:avLst/>
          </a:prstGeom>
          <a:noFill/>
        </p:spPr>
        <p:txBody>
          <a:bodyPr wrap="square" rtlCol="0">
            <a:spAutoFit/>
          </a:bodyPr>
          <a:lstStyle/>
          <a:p>
            <a:pPr algn="ctr"/>
            <a:r>
              <a:rPr lang="en-US" sz="4400" b="1" dirty="0"/>
              <a:t>The most valuable commodity I know of is </a:t>
            </a:r>
            <a:r>
              <a:rPr lang="en-US" sz="4400" b="1" dirty="0" smtClean="0"/>
              <a:t>information</a:t>
            </a:r>
            <a:r>
              <a:rPr lang="es-ES" sz="4400" dirty="0" smtClean="0"/>
              <a:t>…</a:t>
            </a:r>
            <a:endParaRPr lang="es-CO" sz="4400" dirty="0">
              <a:solidFill>
                <a:prstClr val="black"/>
              </a:solidFill>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375" y="183404"/>
            <a:ext cx="5926961" cy="396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1853952" y="6237312"/>
            <a:ext cx="5742384" cy="369332"/>
          </a:xfrm>
          <a:prstGeom prst="rect">
            <a:avLst/>
          </a:prstGeom>
        </p:spPr>
        <p:txBody>
          <a:bodyPr wrap="square">
            <a:spAutoFit/>
          </a:bodyPr>
          <a:lstStyle/>
          <a:p>
            <a:r>
              <a:rPr lang="es-CO" dirty="0">
                <a:hlinkClick r:id="rId3"/>
              </a:rPr>
              <a:t>https://</a:t>
            </a:r>
            <a:r>
              <a:rPr lang="es-CO" dirty="0" smtClean="0">
                <a:hlinkClick r:id="rId3"/>
              </a:rPr>
              <a:t>www.youtube.com/watch?v=7UPe_fxOz8M</a:t>
            </a:r>
            <a:r>
              <a:rPr lang="es-CO" dirty="0" smtClean="0"/>
              <a:t> </a:t>
            </a:r>
            <a:endParaRPr lang="es-CO" dirty="0"/>
          </a:p>
        </p:txBody>
      </p:sp>
    </p:spTree>
    <p:extLst>
      <p:ext uri="{BB962C8B-B14F-4D97-AF65-F5344CB8AC3E}">
        <p14:creationId xmlns:p14="http://schemas.microsoft.com/office/powerpoint/2010/main" val="3329623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01963" y="5859268"/>
            <a:ext cx="8862525" cy="882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2" name="1 Tabla"/>
          <p:cNvGraphicFramePr>
            <a:graphicFrameLocks noGrp="1"/>
          </p:cNvGraphicFramePr>
          <p:nvPr>
            <p:extLst>
              <p:ext uri="{D42A27DB-BD31-4B8C-83A1-F6EECF244321}">
                <p14:modId xmlns:p14="http://schemas.microsoft.com/office/powerpoint/2010/main" val="2082654661"/>
              </p:ext>
            </p:extLst>
          </p:nvPr>
        </p:nvGraphicFramePr>
        <p:xfrm>
          <a:off x="179512" y="1124742"/>
          <a:ext cx="8784976" cy="5389806"/>
        </p:xfrm>
        <a:graphic>
          <a:graphicData uri="http://schemas.openxmlformats.org/drawingml/2006/table">
            <a:tbl>
              <a:tblPr>
                <a:tableStyleId>{5C22544A-7EE6-4342-B048-85BDC9FD1C3A}</a:tableStyleId>
              </a:tblPr>
              <a:tblGrid>
                <a:gridCol w="1512168"/>
                <a:gridCol w="7272808"/>
              </a:tblGrid>
              <a:tr h="548262">
                <a:tc>
                  <a:txBody>
                    <a:bodyPr/>
                    <a:lstStyle/>
                    <a:p>
                      <a:pPr algn="ctr" fontAlgn="ctr"/>
                      <a:r>
                        <a:rPr lang="es-MX" sz="1600" b="1" u="none" strike="noStrike" dirty="0" smtClean="0">
                          <a:effectLst/>
                          <a:latin typeface="+mn-lt"/>
                        </a:rPr>
                        <a:t>Guide </a:t>
                      </a:r>
                      <a:r>
                        <a:rPr lang="es-MX" sz="1600" b="1" u="none" strike="noStrike" dirty="0" err="1" smtClean="0">
                          <a:effectLst/>
                          <a:latin typeface="+mn-lt"/>
                        </a:rPr>
                        <a:t>Cyber</a:t>
                      </a:r>
                      <a:r>
                        <a:rPr lang="es-MX" sz="1600" b="1" u="none" strike="noStrike" dirty="0" smtClean="0">
                          <a:effectLst/>
                          <a:latin typeface="+mn-lt"/>
                        </a:rPr>
                        <a:t> –</a:t>
                      </a:r>
                      <a:r>
                        <a:rPr lang="es-MX" sz="1600" b="1" u="none" strike="noStrike" dirty="0" err="1" smtClean="0">
                          <a:effectLst/>
                          <a:latin typeface="+mn-lt"/>
                        </a:rPr>
                        <a:t>Resilience</a:t>
                      </a:r>
                      <a:r>
                        <a:rPr lang="es-MX" sz="1600" b="1" u="none" strike="noStrike" dirty="0" smtClean="0">
                          <a:effectLst/>
                          <a:latin typeface="+mn-lt"/>
                        </a:rPr>
                        <a:t> IOSCO</a:t>
                      </a:r>
                      <a:endParaRPr lang="es-MX" sz="1600" b="1" i="0" u="none" strike="noStrike" dirty="0">
                        <a:solidFill>
                          <a:srgbClr val="000000"/>
                        </a:solidFill>
                        <a:effectLst/>
                        <a:latin typeface="+mn-lt"/>
                      </a:endParaRPr>
                    </a:p>
                  </a:txBody>
                  <a:tcPr marL="4037" marR="4037" marT="403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800" b="1" u="none" strike="noStrike" dirty="0" err="1" smtClean="0">
                          <a:effectLst/>
                          <a:latin typeface="+mn-lt"/>
                        </a:rPr>
                        <a:t>Main</a:t>
                      </a:r>
                      <a:r>
                        <a:rPr lang="es-MX" sz="1800" b="1" u="none" strike="noStrike" dirty="0" smtClean="0">
                          <a:effectLst/>
                          <a:latin typeface="+mn-lt"/>
                        </a:rPr>
                        <a:t> </a:t>
                      </a:r>
                      <a:r>
                        <a:rPr lang="es-MX" sz="1800" b="1" u="none" strike="noStrike" dirty="0" err="1" smtClean="0">
                          <a:effectLst/>
                          <a:latin typeface="+mn-lt"/>
                        </a:rPr>
                        <a:t>Implementations</a:t>
                      </a:r>
                      <a:r>
                        <a:rPr lang="es-MX" sz="1800" b="1" u="none" strike="noStrike" dirty="0" smtClean="0">
                          <a:effectLst/>
                          <a:latin typeface="+mn-lt"/>
                        </a:rPr>
                        <a:t> -- Deceval</a:t>
                      </a:r>
                      <a:endParaRPr lang="es-MX" sz="1800" b="1" i="0" u="none" strike="noStrike" dirty="0">
                        <a:solidFill>
                          <a:srgbClr val="000000"/>
                        </a:solidFill>
                        <a:effectLst/>
                        <a:latin typeface="+mn-lt"/>
                      </a:endParaRPr>
                    </a:p>
                  </a:txBody>
                  <a:tcPr marL="4037" marR="4037" marT="40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47884">
                <a:tc>
                  <a:txBody>
                    <a:bodyPr/>
                    <a:lstStyle/>
                    <a:p>
                      <a:pPr algn="ctr" fontAlgn="ctr"/>
                      <a:r>
                        <a:rPr lang="es-MX" sz="1600" b="1" u="none" strike="noStrike" dirty="0" err="1" smtClean="0">
                          <a:effectLst/>
                          <a:latin typeface="+mn-lt"/>
                        </a:rPr>
                        <a:t>Governance</a:t>
                      </a:r>
                      <a:endParaRPr lang="es-MX" sz="1600" b="1" i="0" u="none" strike="noStrike" dirty="0">
                        <a:solidFill>
                          <a:srgbClr val="000000"/>
                        </a:solidFill>
                        <a:effectLst/>
                        <a:latin typeface="+mn-lt"/>
                      </a:endParaRPr>
                    </a:p>
                  </a:txBody>
                  <a:tcPr marL="4037" marR="4037" marT="40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fontAlgn="ctr">
                        <a:buFont typeface="Calibri" panose="020F0502020204030204" pitchFamily="34" charset="0"/>
                        <a:buChar char="−"/>
                      </a:pPr>
                      <a:r>
                        <a:rPr lang="en-US" sz="1500" dirty="0" smtClean="0">
                          <a:effectLst/>
                        </a:rPr>
                        <a:t>Policy Information Security, Cybersecurity Standards, Integrated Risk Manual, Cyber Security Guide, Audit and Risk Committee , Internal Risk Committee, Management reviews, Roles and responsibilities</a:t>
                      </a:r>
                      <a:endParaRPr lang="es-CO" sz="1500" b="0" i="0" u="none" strike="noStrike" dirty="0" smtClean="0">
                        <a:solidFill>
                          <a:srgbClr val="000000"/>
                        </a:solidFill>
                        <a:effectLst/>
                        <a:latin typeface="+mn-lt"/>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54399">
                <a:tc>
                  <a:txBody>
                    <a:bodyPr/>
                    <a:lstStyle/>
                    <a:p>
                      <a:pPr algn="ctr" fontAlgn="ctr"/>
                      <a:r>
                        <a:rPr lang="es-MX" sz="1600" b="1" u="none" strike="noStrike" dirty="0" err="1" smtClean="0">
                          <a:effectLst/>
                          <a:latin typeface="+mn-lt"/>
                        </a:rPr>
                        <a:t>Identification</a:t>
                      </a:r>
                      <a:endParaRPr lang="es-MX" sz="1600" b="1" u="none" strike="noStrike" dirty="0" smtClean="0">
                        <a:effectLst/>
                        <a:latin typeface="+mn-lt"/>
                      </a:endParaRPr>
                    </a:p>
                  </a:txBody>
                  <a:tcPr marL="4037" marR="4037" marT="40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fontAlgn="ctr">
                        <a:buFont typeface="Calibri" panose="020F0502020204030204" pitchFamily="34" charset="0"/>
                        <a:buChar char="−"/>
                      </a:pPr>
                      <a:r>
                        <a:rPr lang="en-US" sz="1500" dirty="0" smtClean="0">
                          <a:effectLst/>
                        </a:rPr>
                        <a:t>Crisis and Business Continuity Management ,</a:t>
                      </a:r>
                      <a:r>
                        <a:rPr lang="en-US" sz="1500" baseline="0" dirty="0" smtClean="0">
                          <a:effectLst/>
                        </a:rPr>
                        <a:t> </a:t>
                      </a:r>
                      <a:r>
                        <a:rPr lang="en-US" sz="1500" dirty="0" smtClean="0">
                          <a:effectLst/>
                        </a:rPr>
                        <a:t>Cybersecurity Standards, Asset Classification, Information</a:t>
                      </a:r>
                      <a:r>
                        <a:rPr lang="en-US" sz="1500" baseline="0" dirty="0" smtClean="0">
                          <a:effectLst/>
                        </a:rPr>
                        <a:t> </a:t>
                      </a:r>
                      <a:r>
                        <a:rPr lang="en-US" sz="1500" dirty="0" smtClean="0">
                          <a:effectLst/>
                        </a:rPr>
                        <a:t>Risk Management</a:t>
                      </a:r>
                      <a:endParaRPr lang="es-CO" sz="1500" b="0" i="0" u="none" strike="noStrike" dirty="0">
                        <a:solidFill>
                          <a:srgbClr val="000000"/>
                        </a:solidFill>
                        <a:effectLst/>
                        <a:latin typeface="+mn-lt"/>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75283">
                <a:tc>
                  <a:txBody>
                    <a:bodyPr/>
                    <a:lstStyle/>
                    <a:p>
                      <a:pPr algn="ctr" fontAlgn="ctr"/>
                      <a:r>
                        <a:rPr lang="es-MX" sz="1600" b="1" u="none" strike="noStrike" dirty="0" err="1" smtClean="0">
                          <a:effectLst/>
                          <a:latin typeface="+mn-lt"/>
                        </a:rPr>
                        <a:t>Protection</a:t>
                      </a:r>
                      <a:endParaRPr lang="es-MX" sz="1600" b="1" i="0" u="none" strike="noStrike" dirty="0">
                        <a:solidFill>
                          <a:srgbClr val="000000"/>
                        </a:solidFill>
                        <a:effectLst/>
                        <a:latin typeface="+mn-lt"/>
                      </a:endParaRPr>
                    </a:p>
                  </a:txBody>
                  <a:tcPr marL="4037" marR="4037" marT="40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fontAlgn="ctr">
                        <a:buFont typeface="Calibri" panose="020F0502020204030204" pitchFamily="34" charset="0"/>
                        <a:buChar char="−"/>
                      </a:pPr>
                      <a:r>
                        <a:rPr lang="en-US" sz="1500" dirty="0" smtClean="0">
                          <a:effectLst/>
                        </a:rPr>
                        <a:t>Cybersecurity</a:t>
                      </a:r>
                      <a:r>
                        <a:rPr lang="en-US" sz="1500" baseline="0" dirty="0" smtClean="0">
                          <a:effectLst/>
                        </a:rPr>
                        <a:t> </a:t>
                      </a:r>
                      <a:r>
                        <a:rPr lang="en-US" sz="1500" dirty="0" smtClean="0">
                          <a:effectLst/>
                        </a:rPr>
                        <a:t>Risk Management,</a:t>
                      </a:r>
                      <a:r>
                        <a:rPr lang="en-US" sz="1500" baseline="0" dirty="0" smtClean="0">
                          <a:effectLst/>
                        </a:rPr>
                        <a:t> </a:t>
                      </a:r>
                      <a:r>
                        <a:rPr lang="en-US" sz="1500" dirty="0" smtClean="0">
                          <a:effectLst/>
                        </a:rPr>
                        <a:t>Cybersecurity Standards,</a:t>
                      </a:r>
                      <a:r>
                        <a:rPr lang="en-US" sz="1500" baseline="0" dirty="0" smtClean="0">
                          <a:effectLst/>
                        </a:rPr>
                        <a:t> </a:t>
                      </a:r>
                      <a:r>
                        <a:rPr lang="en-US" sz="1500" dirty="0" smtClean="0">
                          <a:effectLst/>
                        </a:rPr>
                        <a:t>Cybersecurity By Configuration Item</a:t>
                      </a:r>
                      <a:endParaRPr lang="en-US" sz="1500" baseline="0" dirty="0" smtClean="0">
                        <a:effectLst/>
                      </a:endParaRPr>
                    </a:p>
                    <a:p>
                      <a:pPr marL="171450" indent="-171450" algn="l" fontAlgn="ctr">
                        <a:buFont typeface="Calibri" panose="020F0502020204030204" pitchFamily="34" charset="0"/>
                        <a:buChar char="−"/>
                      </a:pPr>
                      <a:r>
                        <a:rPr lang="en-US" sz="1500" dirty="0" smtClean="0">
                          <a:effectLst/>
                        </a:rPr>
                        <a:t>Tools: </a:t>
                      </a:r>
                      <a:r>
                        <a:rPr lang="en-US" sz="1500" dirty="0" err="1" smtClean="0">
                          <a:effectLst/>
                        </a:rPr>
                        <a:t>Fiwall</a:t>
                      </a:r>
                      <a:r>
                        <a:rPr lang="en-US" sz="1500" dirty="0" smtClean="0">
                          <a:effectLst/>
                        </a:rPr>
                        <a:t>, IPS, </a:t>
                      </a:r>
                      <a:r>
                        <a:rPr lang="en-US" sz="1500" dirty="0" err="1" smtClean="0">
                          <a:effectLst/>
                        </a:rPr>
                        <a:t>ePo</a:t>
                      </a:r>
                      <a:r>
                        <a:rPr lang="en-US" sz="1500" dirty="0" smtClean="0">
                          <a:effectLst/>
                        </a:rPr>
                        <a:t>, DLP, Policy Auditor</a:t>
                      </a:r>
                      <a:endParaRPr lang="es-CO" sz="1500" b="0" i="0" u="none" strike="noStrike" dirty="0">
                        <a:solidFill>
                          <a:srgbClr val="000000"/>
                        </a:solidFill>
                        <a:effectLst/>
                        <a:latin typeface="+mn-lt"/>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4435">
                <a:tc>
                  <a:txBody>
                    <a:bodyPr/>
                    <a:lstStyle/>
                    <a:p>
                      <a:pPr algn="ctr" fontAlgn="ctr"/>
                      <a:r>
                        <a:rPr lang="es-MX" sz="1600" b="1" u="none" strike="noStrike" dirty="0" err="1" smtClean="0">
                          <a:effectLst/>
                          <a:latin typeface="+mn-lt"/>
                        </a:rPr>
                        <a:t>Detection</a:t>
                      </a:r>
                      <a:endParaRPr lang="es-MX" sz="1600" b="1" i="0" u="none" strike="noStrike" dirty="0">
                        <a:solidFill>
                          <a:srgbClr val="000000"/>
                        </a:solidFill>
                        <a:effectLst/>
                        <a:latin typeface="+mn-lt"/>
                      </a:endParaRPr>
                    </a:p>
                  </a:txBody>
                  <a:tcPr marL="4037" marR="4037" marT="40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fontAlgn="b">
                        <a:buFont typeface="Calibri" panose="020F0502020204030204" pitchFamily="34" charset="0"/>
                        <a:buChar char="−"/>
                      </a:pPr>
                      <a:r>
                        <a:rPr lang="en-US" sz="1500" noProof="0" dirty="0" smtClean="0">
                          <a:effectLst/>
                        </a:rPr>
                        <a:t>Incident Management Process,</a:t>
                      </a:r>
                      <a:r>
                        <a:rPr lang="en-US" sz="1500" baseline="0" noProof="0" dirty="0" smtClean="0">
                          <a:effectLst/>
                        </a:rPr>
                        <a:t> </a:t>
                      </a:r>
                      <a:r>
                        <a:rPr lang="en-US" sz="1500" noProof="0" dirty="0" smtClean="0">
                          <a:effectLst/>
                        </a:rPr>
                        <a:t>Information Security Monitoring,</a:t>
                      </a:r>
                      <a:r>
                        <a:rPr lang="en-US" sz="1500" baseline="0" noProof="0" dirty="0" smtClean="0">
                          <a:effectLst/>
                        </a:rPr>
                        <a:t> </a:t>
                      </a:r>
                      <a:r>
                        <a:rPr lang="en-US" sz="1500" noProof="0" dirty="0" smtClean="0">
                          <a:effectLst/>
                        </a:rPr>
                        <a:t>Manual of monitoring platform on Core applications,</a:t>
                      </a:r>
                      <a:r>
                        <a:rPr lang="en-US" sz="1500" baseline="0" noProof="0" dirty="0" smtClean="0">
                          <a:effectLst/>
                        </a:rPr>
                        <a:t> </a:t>
                      </a:r>
                      <a:r>
                        <a:rPr lang="en-US" sz="1500" noProof="0" dirty="0" smtClean="0">
                          <a:effectLst/>
                        </a:rPr>
                        <a:t>Analytical Risk Model</a:t>
                      </a:r>
                    </a:p>
                    <a:p>
                      <a:pPr marL="171450" indent="-171450" algn="l" fontAlgn="b">
                        <a:buFont typeface="Calibri" panose="020F0502020204030204" pitchFamily="34" charset="0"/>
                        <a:buChar char="−"/>
                      </a:pPr>
                      <a:r>
                        <a:rPr lang="en-US" sz="1500" noProof="0" dirty="0" smtClean="0">
                          <a:effectLst/>
                        </a:rPr>
                        <a:t>Tools: </a:t>
                      </a:r>
                      <a:r>
                        <a:rPr lang="en-US" sz="1500" noProof="0" dirty="0" err="1" smtClean="0">
                          <a:effectLst/>
                        </a:rPr>
                        <a:t>QRadar</a:t>
                      </a:r>
                      <a:r>
                        <a:rPr lang="en-US" sz="1500" noProof="0" dirty="0" smtClean="0">
                          <a:effectLst/>
                        </a:rPr>
                        <a:t>, </a:t>
                      </a:r>
                      <a:r>
                        <a:rPr lang="en-US" sz="1500" noProof="0" dirty="0" err="1" smtClean="0">
                          <a:effectLst/>
                        </a:rPr>
                        <a:t>Imperva</a:t>
                      </a:r>
                      <a:r>
                        <a:rPr lang="en-US" sz="1500" noProof="0" dirty="0" smtClean="0">
                          <a:effectLst/>
                        </a:rPr>
                        <a:t>, </a:t>
                      </a:r>
                      <a:r>
                        <a:rPr lang="en-US" sz="1500" noProof="0" dirty="0" err="1" smtClean="0">
                          <a:effectLst/>
                        </a:rPr>
                        <a:t>DLP</a:t>
                      </a:r>
                      <a:endParaRPr lang="en-US" sz="1500" b="0" i="0" u="none" strike="noStrike" noProof="0" dirty="0" smtClean="0">
                        <a:solidFill>
                          <a:srgbClr val="000000"/>
                        </a:solidFill>
                        <a:effectLst/>
                        <a:latin typeface="+mn-lt"/>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62019">
                <a:tc>
                  <a:txBody>
                    <a:bodyPr/>
                    <a:lstStyle/>
                    <a:p>
                      <a:pPr algn="ctr" fontAlgn="ctr"/>
                      <a:r>
                        <a:rPr lang="es-MX" sz="1600" b="1" u="none" strike="noStrike" dirty="0" smtClean="0">
                          <a:effectLst/>
                          <a:latin typeface="+mn-lt"/>
                        </a:rPr>
                        <a:t>Response and </a:t>
                      </a:r>
                      <a:r>
                        <a:rPr lang="es-MX" sz="1600" b="1" u="none" strike="noStrike" dirty="0" err="1" smtClean="0">
                          <a:effectLst/>
                          <a:latin typeface="+mn-lt"/>
                        </a:rPr>
                        <a:t>Recovery</a:t>
                      </a:r>
                      <a:endParaRPr lang="es-MX" sz="1600" b="1" i="0" u="none" strike="noStrike" dirty="0">
                        <a:solidFill>
                          <a:srgbClr val="000000"/>
                        </a:solidFill>
                        <a:effectLst/>
                        <a:latin typeface="+mn-lt"/>
                      </a:endParaRPr>
                    </a:p>
                  </a:txBody>
                  <a:tcPr marL="4037" marR="4037" marT="40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fontAlgn="ctr">
                        <a:buFont typeface="Calibri" panose="020F0502020204030204" pitchFamily="34" charset="0"/>
                        <a:buChar char="−"/>
                      </a:pPr>
                      <a:r>
                        <a:rPr lang="en-US" sz="1500" dirty="0" smtClean="0">
                          <a:effectLst/>
                        </a:rPr>
                        <a:t>Crisis and Business Continuity Management ,</a:t>
                      </a:r>
                      <a:r>
                        <a:rPr lang="en-US" sz="1500" baseline="0" dirty="0" smtClean="0">
                          <a:effectLst/>
                        </a:rPr>
                        <a:t> </a:t>
                      </a:r>
                      <a:r>
                        <a:rPr lang="en-US" sz="1500" dirty="0" smtClean="0">
                          <a:effectLst/>
                        </a:rPr>
                        <a:t>Cybersecurity  Standards, Cybersecurity</a:t>
                      </a:r>
                      <a:r>
                        <a:rPr lang="en-US" sz="1500" baseline="0" dirty="0" smtClean="0">
                          <a:effectLst/>
                        </a:rPr>
                        <a:t>  </a:t>
                      </a:r>
                      <a:r>
                        <a:rPr lang="en-US" sz="1500" dirty="0" smtClean="0">
                          <a:effectLst/>
                        </a:rPr>
                        <a:t>Risk Management,</a:t>
                      </a:r>
                      <a:r>
                        <a:rPr lang="en-US" sz="1500" baseline="0" dirty="0" smtClean="0">
                          <a:effectLst/>
                        </a:rPr>
                        <a:t> </a:t>
                      </a:r>
                      <a:r>
                        <a:rPr lang="en-US" sz="1500" dirty="0" smtClean="0">
                          <a:effectLst/>
                        </a:rPr>
                        <a:t>Backups, Alternant</a:t>
                      </a:r>
                      <a:r>
                        <a:rPr lang="en-US" sz="1500" baseline="0" dirty="0" smtClean="0">
                          <a:effectLst/>
                        </a:rPr>
                        <a:t> </a:t>
                      </a:r>
                      <a:r>
                        <a:rPr lang="en-US" sz="1500" dirty="0" smtClean="0">
                          <a:effectLst/>
                        </a:rPr>
                        <a:t>Data Center, High Availability</a:t>
                      </a:r>
                      <a:endParaRPr lang="es-CO" sz="1500" b="0" i="0" u="none" strike="noStrike" baseline="0" dirty="0" smtClean="0">
                        <a:solidFill>
                          <a:srgbClr val="000000"/>
                        </a:solidFill>
                        <a:effectLst/>
                        <a:latin typeface="+mn-lt"/>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1154">
                <a:tc>
                  <a:txBody>
                    <a:bodyPr/>
                    <a:lstStyle/>
                    <a:p>
                      <a:pPr algn="ctr" fontAlgn="ctr"/>
                      <a:r>
                        <a:rPr lang="es-MX" sz="1600" b="1" u="none" strike="noStrike" dirty="0" err="1" smtClean="0">
                          <a:effectLst/>
                          <a:latin typeface="+mn-lt"/>
                        </a:rPr>
                        <a:t>Testing</a:t>
                      </a:r>
                      <a:endParaRPr lang="es-MX" sz="1600" b="1" i="0" u="none" strike="noStrike" dirty="0">
                        <a:solidFill>
                          <a:srgbClr val="000000"/>
                        </a:solidFill>
                        <a:effectLst/>
                        <a:latin typeface="+mn-lt"/>
                      </a:endParaRPr>
                    </a:p>
                  </a:txBody>
                  <a:tcPr marL="4037" marR="4037" marT="40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fontAlgn="ctr">
                        <a:buFont typeface="Calibri" panose="020F0502020204030204" pitchFamily="34" charset="0"/>
                        <a:buChar char="−"/>
                      </a:pPr>
                      <a:r>
                        <a:rPr lang="en-US" sz="1500" dirty="0" smtClean="0">
                          <a:effectLst/>
                        </a:rPr>
                        <a:t>Periodical Testing,</a:t>
                      </a:r>
                      <a:r>
                        <a:rPr lang="en-US" sz="1500" baseline="0" dirty="0" smtClean="0">
                          <a:effectLst/>
                        </a:rPr>
                        <a:t> E</a:t>
                      </a:r>
                      <a:r>
                        <a:rPr lang="en-US" sz="1500" dirty="0" smtClean="0">
                          <a:effectLst/>
                        </a:rPr>
                        <a:t>thical hacking, Evaluation and Testing of Business Continuity Program</a:t>
                      </a:r>
                      <a:endParaRPr lang="es-CO" sz="1500" b="0" i="0" u="none" strike="noStrike" dirty="0">
                        <a:solidFill>
                          <a:srgbClr val="000000"/>
                        </a:solidFill>
                        <a:effectLst/>
                        <a:latin typeface="+mn-lt"/>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7086">
                <a:tc>
                  <a:txBody>
                    <a:bodyPr/>
                    <a:lstStyle/>
                    <a:p>
                      <a:pPr algn="ctr" fontAlgn="ctr"/>
                      <a:r>
                        <a:rPr lang="es-MX" sz="1600" b="1" i="0" u="none" strike="noStrike" dirty="0" err="1" smtClean="0">
                          <a:solidFill>
                            <a:srgbClr val="000000"/>
                          </a:solidFill>
                          <a:effectLst/>
                          <a:latin typeface="+mn-lt"/>
                        </a:rPr>
                        <a:t>Situational</a:t>
                      </a:r>
                      <a:r>
                        <a:rPr lang="es-MX" sz="1600" b="1" i="0" u="none" strike="noStrike" dirty="0" smtClean="0">
                          <a:solidFill>
                            <a:srgbClr val="000000"/>
                          </a:solidFill>
                          <a:effectLst/>
                          <a:latin typeface="+mn-lt"/>
                        </a:rPr>
                        <a:t> </a:t>
                      </a:r>
                      <a:r>
                        <a:rPr lang="es-MX" sz="1600" b="1" i="0" u="none" strike="noStrike" dirty="0" err="1" smtClean="0">
                          <a:solidFill>
                            <a:srgbClr val="000000"/>
                          </a:solidFill>
                          <a:effectLst/>
                          <a:latin typeface="+mn-lt"/>
                        </a:rPr>
                        <a:t>awareness</a:t>
                      </a:r>
                      <a:endParaRPr lang="es-MX" sz="1600" b="1" i="0" u="none" strike="noStrike" dirty="0" smtClean="0">
                        <a:solidFill>
                          <a:srgbClr val="000000"/>
                        </a:solidFill>
                        <a:effectLst/>
                        <a:latin typeface="+mn-lt"/>
                      </a:endParaRPr>
                    </a:p>
                  </a:txBody>
                  <a:tcPr marL="4037" marR="4037" marT="40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indent="-171450" algn="l" defTabSz="914400" rtl="0" eaLnBrk="1" fontAlgn="ctr" latinLnBrk="0" hangingPunct="1">
                        <a:lnSpc>
                          <a:spcPct val="100000"/>
                        </a:lnSpc>
                        <a:spcBef>
                          <a:spcPts val="0"/>
                        </a:spcBef>
                        <a:spcAft>
                          <a:spcPts val="0"/>
                        </a:spcAft>
                        <a:buClrTx/>
                        <a:buSzTx/>
                        <a:buFont typeface="Calibri" panose="020F0502020204030204" pitchFamily="34" charset="0"/>
                        <a:buChar char="−"/>
                        <a:tabLst/>
                        <a:defRPr/>
                      </a:pPr>
                      <a:r>
                        <a:rPr lang="en-US" sz="1500" dirty="0" smtClean="0">
                          <a:effectLst/>
                        </a:rPr>
                        <a:t>Cybersecurity Risk Management for Stock Market,</a:t>
                      </a:r>
                      <a:r>
                        <a:rPr lang="en-US" sz="1500" baseline="0" dirty="0" smtClean="0">
                          <a:effectLst/>
                        </a:rPr>
                        <a:t> </a:t>
                      </a:r>
                      <a:r>
                        <a:rPr lang="en-US" sz="1500" dirty="0" smtClean="0">
                          <a:effectLst/>
                        </a:rPr>
                        <a:t>Crisis Management for Stock Market</a:t>
                      </a:r>
                      <a:endParaRPr lang="es-CO" sz="1500" b="0" i="0" u="none" strike="noStrike" baseline="0" dirty="0" smtClean="0">
                        <a:solidFill>
                          <a:srgbClr val="000000"/>
                        </a:solidFill>
                        <a:effectLst/>
                        <a:latin typeface="+mn-lt"/>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4653">
                <a:tc>
                  <a:txBody>
                    <a:bodyPr/>
                    <a:lstStyle/>
                    <a:p>
                      <a:pPr algn="ctr" fontAlgn="ctr"/>
                      <a:r>
                        <a:rPr lang="es-MX" sz="1600" b="1" u="none" strike="noStrike" dirty="0" err="1" smtClean="0">
                          <a:effectLst/>
                          <a:latin typeface="+mn-lt"/>
                        </a:rPr>
                        <a:t>Learning</a:t>
                      </a:r>
                      <a:r>
                        <a:rPr lang="es-MX" sz="1600" b="1" u="none" strike="noStrike" dirty="0" smtClean="0">
                          <a:effectLst/>
                          <a:latin typeface="+mn-lt"/>
                        </a:rPr>
                        <a:t> and </a:t>
                      </a:r>
                      <a:r>
                        <a:rPr lang="es-MX" sz="1600" b="1" u="none" strike="noStrike" dirty="0" err="1" smtClean="0">
                          <a:effectLst/>
                          <a:latin typeface="+mn-lt"/>
                        </a:rPr>
                        <a:t>evolving</a:t>
                      </a:r>
                      <a:endParaRPr lang="es-MX" sz="1600" b="1" u="none" strike="noStrike" dirty="0" smtClean="0">
                        <a:effectLst/>
                        <a:latin typeface="+mn-lt"/>
                      </a:endParaRPr>
                    </a:p>
                  </a:txBody>
                  <a:tcPr marL="4037" marR="4037" marT="403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just">
                        <a:buFont typeface="Calibri" panose="020F0502020204030204" pitchFamily="34" charset="0"/>
                        <a:buChar char="−"/>
                        <a:tabLst>
                          <a:tab pos="85725" algn="l"/>
                        </a:tabLst>
                      </a:pPr>
                      <a:r>
                        <a:rPr lang="en-US" sz="1500" b="0" i="0" u="none" strike="noStrike" kern="1200" baseline="0" dirty="0" smtClean="0">
                          <a:solidFill>
                            <a:srgbClr val="000000"/>
                          </a:solidFill>
                          <a:effectLst/>
                          <a:latin typeface="+mn-lt"/>
                          <a:ea typeface="+mn-ea"/>
                          <a:cs typeface="+mn-cs"/>
                        </a:rPr>
                        <a:t>Frameworks: ISO 27001, ISO 22301, ISO 31000, COBIT, IOSCO, Sensitization: Managing passwords, Cybersecurity training processes, Training about specialized tools</a:t>
                      </a:r>
                      <a:endParaRPr lang="es-CO" sz="1500" b="0" i="0" u="none" strike="noStrike" kern="1200" baseline="0" dirty="0" smtClean="0">
                        <a:solidFill>
                          <a:srgbClr val="000000"/>
                        </a:solidFill>
                        <a:effectLst/>
                        <a:latin typeface="+mn-lt"/>
                        <a:ea typeface="+mn-ea"/>
                        <a:cs typeface="+mn-cs"/>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4 CuadroTexto"/>
          <p:cNvSpPr txBox="1"/>
          <p:nvPr/>
        </p:nvSpPr>
        <p:spPr>
          <a:xfrm>
            <a:off x="395536" y="116632"/>
            <a:ext cx="8424936" cy="830997"/>
          </a:xfrm>
          <a:prstGeom prst="rect">
            <a:avLst/>
          </a:prstGeom>
          <a:noFill/>
        </p:spPr>
        <p:txBody>
          <a:bodyPr wrap="square" rtlCol="0">
            <a:spAutoFit/>
          </a:bodyPr>
          <a:lstStyle/>
          <a:p>
            <a:pPr algn="ctr"/>
            <a:r>
              <a:rPr lang="en-US" sz="2400" b="1" dirty="0" smtClean="0">
                <a:solidFill>
                  <a:schemeClr val="accent1">
                    <a:lumMod val="75000"/>
                  </a:schemeClr>
                </a:solidFill>
              </a:rPr>
              <a:t>DECEVAL Self Assessment: </a:t>
            </a:r>
            <a:r>
              <a:rPr lang="en-US" sz="2400" dirty="0" smtClean="0">
                <a:solidFill>
                  <a:schemeClr val="accent1">
                    <a:lumMod val="75000"/>
                  </a:schemeClr>
                </a:solidFill>
              </a:rPr>
              <a:t>Alignment with Guidance on Cyber Resilience for Financial Market Infrastructures:</a:t>
            </a:r>
            <a:endParaRPr lang="en-US" sz="1400" dirty="0">
              <a:solidFill>
                <a:schemeClr val="accent1">
                  <a:lumMod val="75000"/>
                </a:schemeClr>
              </a:solidFill>
            </a:endParaRPr>
          </a:p>
        </p:txBody>
      </p:sp>
    </p:spTree>
    <p:extLst>
      <p:ext uri="{BB962C8B-B14F-4D97-AF65-F5344CB8AC3E}">
        <p14:creationId xmlns:p14="http://schemas.microsoft.com/office/powerpoint/2010/main" val="70052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4294967295"/>
          </p:nvPr>
        </p:nvSpPr>
        <p:spPr>
          <a:xfrm>
            <a:off x="7086600" y="6477000"/>
            <a:ext cx="1527175" cy="152400"/>
          </a:xfrm>
          <a:prstGeom prst="rect">
            <a:avLst/>
          </a:prstGeom>
        </p:spPr>
        <p:txBody>
          <a:bodyPr/>
          <a:lstStyle/>
          <a:p>
            <a:pPr>
              <a:defRPr/>
            </a:pPr>
            <a:fld id="{EDD7785E-A422-49C9-8747-B82A81DCC799}" type="slidenum">
              <a:rPr lang="en-GB" smtClean="0"/>
              <a:pPr>
                <a:defRPr/>
              </a:pPr>
              <a:t>21</a:t>
            </a:fld>
            <a:endParaRPr lang="en-GB" dirty="0"/>
          </a:p>
        </p:txBody>
      </p:sp>
      <p:sp>
        <p:nvSpPr>
          <p:cNvPr id="7" name="6 Marcador de pie de página"/>
          <p:cNvSpPr>
            <a:spLocks noGrp="1"/>
          </p:cNvSpPr>
          <p:nvPr>
            <p:ph type="ftr" sz="quarter" idx="4294967295"/>
          </p:nvPr>
        </p:nvSpPr>
        <p:spPr>
          <a:xfrm>
            <a:off x="530225" y="6324600"/>
            <a:ext cx="5260975" cy="150813"/>
          </a:xfrm>
          <a:prstGeom prst="rect">
            <a:avLst/>
          </a:prstGeom>
        </p:spPr>
        <p:txBody>
          <a:bodyPr/>
          <a:lstStyle/>
          <a:p>
            <a:pPr>
              <a:defRPr/>
            </a:pPr>
            <a:r>
              <a:rPr lang="es-CO" smtClean="0"/>
              <a:t>Servicios de Outsourcing de Seguridad Informática</a:t>
            </a:r>
            <a:endParaRPr lang="en-GB" dirty="0"/>
          </a:p>
        </p:txBody>
      </p:sp>
      <p:sp>
        <p:nvSpPr>
          <p:cNvPr id="8" name="7 Marcador de fecha"/>
          <p:cNvSpPr>
            <a:spLocks noGrp="1"/>
          </p:cNvSpPr>
          <p:nvPr>
            <p:ph type="dt" sz="half" idx="4294967295"/>
          </p:nvPr>
        </p:nvSpPr>
        <p:spPr>
          <a:xfrm>
            <a:off x="7086600" y="6324600"/>
            <a:ext cx="1524000" cy="152400"/>
          </a:xfrm>
          <a:prstGeom prst="rect">
            <a:avLst/>
          </a:prstGeom>
        </p:spPr>
        <p:txBody>
          <a:bodyPr/>
          <a:lstStyle/>
          <a:p>
            <a:pPr>
              <a:defRPr/>
            </a:pPr>
            <a:r>
              <a:rPr lang="es-CO" smtClean="0"/>
              <a:t>agosto27 de 2015</a:t>
            </a:r>
            <a:endParaRPr lang="en-GB" dirty="0"/>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771" t="20312" r="26502" b="8073"/>
          <a:stretch/>
        </p:blipFill>
        <p:spPr bwMode="auto">
          <a:xfrm>
            <a:off x="6228184" y="764704"/>
            <a:ext cx="2418723" cy="2214044"/>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
          <p:cNvSpPr txBox="1"/>
          <p:nvPr/>
        </p:nvSpPr>
        <p:spPr>
          <a:xfrm>
            <a:off x="35497" y="620688"/>
            <a:ext cx="6408712" cy="1938992"/>
          </a:xfrm>
          <a:prstGeom prst="rect">
            <a:avLst/>
          </a:prstGeom>
          <a:noFill/>
        </p:spPr>
        <p:txBody>
          <a:bodyPr wrap="square" rtlCol="0">
            <a:spAutoFit/>
          </a:bodyPr>
          <a:lstStyle/>
          <a:p>
            <a:pPr algn="ctr"/>
            <a:r>
              <a:rPr lang="en-US" sz="2000" b="1" dirty="0" smtClean="0">
                <a:latin typeface="Calibri" panose="020F0502020204030204" pitchFamily="34" charset="0"/>
              </a:rPr>
              <a:t>General fulfillment level:</a:t>
            </a:r>
          </a:p>
          <a:p>
            <a:pPr algn="ctr"/>
            <a:endParaRPr lang="en-US" sz="1000" b="1" dirty="0" smtClean="0">
              <a:latin typeface="Calibri" panose="020F0502020204030204" pitchFamily="34" charset="0"/>
            </a:endParaRPr>
          </a:p>
          <a:p>
            <a:pPr algn="ctr"/>
            <a:r>
              <a:rPr lang="en-US" dirty="0" err="1" smtClean="0">
                <a:latin typeface="Calibri" panose="020F0502020204030204" pitchFamily="34" charset="0"/>
              </a:rPr>
              <a:t>Deceval</a:t>
            </a:r>
            <a:r>
              <a:rPr lang="en-US" dirty="0" smtClean="0">
                <a:latin typeface="Calibri" panose="020F0502020204030204" pitchFamily="34" charset="0"/>
              </a:rPr>
              <a:t> in its commitment with information’s confidentiality, integrity and availability assurance, and in accordance with its business process, meets the IOSCO Cyber-Resilience guide requirements for response and recovery in spite of cyber security incidents.</a:t>
            </a:r>
            <a:endParaRPr lang="en-US" dirty="0">
              <a:latin typeface="Calibri" panose="020F0502020204030204" pitchFamily="34" charset="0"/>
            </a:endParaRPr>
          </a:p>
        </p:txBody>
      </p:sp>
      <p:sp>
        <p:nvSpPr>
          <p:cNvPr id="13" name="Title 1"/>
          <p:cNvSpPr txBox="1">
            <a:spLocks/>
          </p:cNvSpPr>
          <p:nvPr/>
        </p:nvSpPr>
        <p:spPr>
          <a:xfrm>
            <a:off x="35496" y="116632"/>
            <a:ext cx="8077200" cy="914400"/>
          </a:xfrm>
          <a:prstGeom prst="rect">
            <a:avLst/>
          </a:prstGeom>
        </p:spPr>
        <p:txBody>
          <a:bodyPr/>
          <a:lstStyle>
            <a:lvl1pPr algn="l" rtl="0" eaLnBrk="0" fontAlgn="base" hangingPunct="0">
              <a:spcBef>
                <a:spcPct val="0"/>
              </a:spcBef>
              <a:spcAft>
                <a:spcPct val="0"/>
              </a:spcAft>
              <a:defRPr sz="2400" b="1" i="1" kern="1200">
                <a:solidFill>
                  <a:schemeClr val="tx1"/>
                </a:solidFill>
                <a:latin typeface="+mj-lt"/>
                <a:ea typeface="+mj-ea"/>
                <a:cs typeface="+mj-cs"/>
              </a:defRPr>
            </a:lvl1pPr>
            <a:lvl2pPr algn="l" rtl="0" eaLnBrk="0" fontAlgn="base" hangingPunct="0">
              <a:spcBef>
                <a:spcPct val="0"/>
              </a:spcBef>
              <a:spcAft>
                <a:spcPct val="0"/>
              </a:spcAft>
              <a:defRPr sz="2400" b="1" i="1">
                <a:solidFill>
                  <a:schemeClr val="tx1"/>
                </a:solidFill>
                <a:latin typeface="Georgia" pitchFamily="18" charset="0"/>
              </a:defRPr>
            </a:lvl2pPr>
            <a:lvl3pPr algn="l" rtl="0" eaLnBrk="0" fontAlgn="base" hangingPunct="0">
              <a:spcBef>
                <a:spcPct val="0"/>
              </a:spcBef>
              <a:spcAft>
                <a:spcPct val="0"/>
              </a:spcAft>
              <a:defRPr sz="2400" b="1" i="1">
                <a:solidFill>
                  <a:schemeClr val="tx1"/>
                </a:solidFill>
                <a:latin typeface="Georgia" pitchFamily="18" charset="0"/>
              </a:defRPr>
            </a:lvl3pPr>
            <a:lvl4pPr algn="l" rtl="0" eaLnBrk="0" fontAlgn="base" hangingPunct="0">
              <a:spcBef>
                <a:spcPct val="0"/>
              </a:spcBef>
              <a:spcAft>
                <a:spcPct val="0"/>
              </a:spcAft>
              <a:defRPr sz="2400" b="1" i="1">
                <a:solidFill>
                  <a:schemeClr val="tx1"/>
                </a:solidFill>
                <a:latin typeface="Georgia" pitchFamily="18" charset="0"/>
              </a:defRPr>
            </a:lvl4pPr>
            <a:lvl5pPr algn="l" rtl="0" eaLnBrk="0" fontAlgn="base" hangingPunct="0">
              <a:spcBef>
                <a:spcPct val="0"/>
              </a:spcBef>
              <a:spcAft>
                <a:spcPct val="0"/>
              </a:spcAft>
              <a:defRPr sz="2400" b="1" i="1">
                <a:solidFill>
                  <a:schemeClr val="tx1"/>
                </a:solidFill>
                <a:latin typeface="Georgia" pitchFamily="18" charset="0"/>
              </a:defRPr>
            </a:lvl5pPr>
            <a:lvl6pPr marL="457200" algn="l" rtl="0" fontAlgn="base">
              <a:spcBef>
                <a:spcPct val="0"/>
              </a:spcBef>
              <a:spcAft>
                <a:spcPct val="0"/>
              </a:spcAft>
              <a:defRPr sz="2400" b="1" i="1">
                <a:solidFill>
                  <a:schemeClr val="tx1"/>
                </a:solidFill>
                <a:latin typeface="Georgia" pitchFamily="18" charset="0"/>
              </a:defRPr>
            </a:lvl6pPr>
            <a:lvl7pPr marL="914400" algn="l" rtl="0" fontAlgn="base">
              <a:spcBef>
                <a:spcPct val="0"/>
              </a:spcBef>
              <a:spcAft>
                <a:spcPct val="0"/>
              </a:spcAft>
              <a:defRPr sz="2400" b="1" i="1">
                <a:solidFill>
                  <a:schemeClr val="tx1"/>
                </a:solidFill>
                <a:latin typeface="Georgia" pitchFamily="18" charset="0"/>
              </a:defRPr>
            </a:lvl7pPr>
            <a:lvl8pPr marL="1371600" algn="l" rtl="0" fontAlgn="base">
              <a:spcBef>
                <a:spcPct val="0"/>
              </a:spcBef>
              <a:spcAft>
                <a:spcPct val="0"/>
              </a:spcAft>
              <a:defRPr sz="2400" b="1" i="1">
                <a:solidFill>
                  <a:schemeClr val="tx1"/>
                </a:solidFill>
                <a:latin typeface="Georgia" pitchFamily="18" charset="0"/>
              </a:defRPr>
            </a:lvl8pPr>
            <a:lvl9pPr marL="1828800" algn="l" rtl="0" fontAlgn="base">
              <a:spcBef>
                <a:spcPct val="0"/>
              </a:spcBef>
              <a:spcAft>
                <a:spcPct val="0"/>
              </a:spcAft>
              <a:defRPr sz="2400" b="1" i="1">
                <a:solidFill>
                  <a:schemeClr val="tx1"/>
                </a:solidFill>
                <a:latin typeface="Georgia" pitchFamily="18" charset="0"/>
              </a:defRPr>
            </a:lvl9pPr>
          </a:lstStyle>
          <a:p>
            <a:pPr eaLnBrk="1" hangingPunct="1"/>
            <a:r>
              <a:rPr lang="es-CO" dirty="0" smtClean="0">
                <a:solidFill>
                  <a:srgbClr val="DC6900"/>
                </a:solidFill>
              </a:rPr>
              <a:t>CYBER – RESILIENCE </a:t>
            </a:r>
            <a:r>
              <a:rPr lang="es-CO" dirty="0" err="1" smtClean="0">
                <a:solidFill>
                  <a:srgbClr val="DC6900"/>
                </a:solidFill>
              </a:rPr>
              <a:t>GUIDE</a:t>
            </a:r>
            <a:r>
              <a:rPr lang="es-CO" dirty="0" smtClean="0">
                <a:solidFill>
                  <a:srgbClr val="DC6900"/>
                </a:solidFill>
              </a:rPr>
              <a:t> – </a:t>
            </a:r>
            <a:r>
              <a:rPr lang="es-CO" dirty="0" err="1" smtClean="0">
                <a:solidFill>
                  <a:srgbClr val="DC6900"/>
                </a:solidFill>
              </a:rPr>
              <a:t>IOSCO</a:t>
            </a:r>
            <a:r>
              <a:rPr lang="es-CO" dirty="0" smtClean="0">
                <a:solidFill>
                  <a:srgbClr val="DC6900"/>
                </a:solidFill>
              </a:rPr>
              <a:t> - </a:t>
            </a:r>
            <a:r>
              <a:rPr lang="es-CO" dirty="0" err="1" smtClean="0">
                <a:solidFill>
                  <a:srgbClr val="DC6900"/>
                </a:solidFill>
              </a:rPr>
              <a:t>PWC</a:t>
            </a:r>
            <a:r>
              <a:rPr lang="es-CO" dirty="0" smtClean="0">
                <a:solidFill>
                  <a:srgbClr val="DC6900"/>
                </a:solidFill>
              </a:rPr>
              <a:t> </a:t>
            </a:r>
          </a:p>
        </p:txBody>
      </p:sp>
      <p:graphicFrame>
        <p:nvGraphicFramePr>
          <p:cNvPr id="2" name="1 Tabla"/>
          <p:cNvGraphicFramePr>
            <a:graphicFrameLocks noGrp="1"/>
          </p:cNvGraphicFramePr>
          <p:nvPr>
            <p:extLst>
              <p:ext uri="{D42A27DB-BD31-4B8C-83A1-F6EECF244321}">
                <p14:modId xmlns:p14="http://schemas.microsoft.com/office/powerpoint/2010/main" val="183911127"/>
              </p:ext>
            </p:extLst>
          </p:nvPr>
        </p:nvGraphicFramePr>
        <p:xfrm>
          <a:off x="5870094" y="3212976"/>
          <a:ext cx="3094394" cy="2036445"/>
        </p:xfrm>
        <a:graphic>
          <a:graphicData uri="http://schemas.openxmlformats.org/drawingml/2006/table">
            <a:tbl>
              <a:tblPr>
                <a:tableStyleId>{2D5ABB26-0587-4C30-8999-92F81FD0307C}</a:tableStyleId>
              </a:tblPr>
              <a:tblGrid>
                <a:gridCol w="2063532"/>
                <a:gridCol w="1030862"/>
              </a:tblGrid>
              <a:tr h="235286">
                <a:tc>
                  <a:txBody>
                    <a:bodyPr/>
                    <a:lstStyle/>
                    <a:p>
                      <a:pPr algn="ctr" fontAlgn="b"/>
                      <a:r>
                        <a:rPr lang="en-US" sz="1600" b="1" i="0" u="none" strike="noStrike" noProof="0" dirty="0" smtClean="0">
                          <a:solidFill>
                            <a:srgbClr val="000000"/>
                          </a:solidFill>
                          <a:effectLst/>
                          <a:latin typeface="Calibri" panose="020F0502020204030204" pitchFamily="34" charset="0"/>
                        </a:rPr>
                        <a:t>IOSCO Chapter</a:t>
                      </a:r>
                      <a:endParaRPr lang="en-US" sz="1600" b="1" i="0" u="none" strike="noStrike" noProof="0"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s-CO" sz="1600" b="1" i="0" u="none" strike="noStrike" dirty="0" smtClean="0">
                          <a:solidFill>
                            <a:srgbClr val="000000"/>
                          </a:solidFill>
                          <a:effectLst/>
                          <a:latin typeface="Calibri" panose="020F0502020204030204" pitchFamily="34" charset="0"/>
                        </a:rPr>
                        <a:t>Score</a:t>
                      </a:r>
                      <a:endParaRPr lang="es-CO" sz="16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r>
              <a:tr h="168019">
                <a:tc>
                  <a:txBody>
                    <a:bodyPr/>
                    <a:lstStyle/>
                    <a:p>
                      <a:pPr algn="l" fontAlgn="b"/>
                      <a:r>
                        <a:rPr lang="en-US" sz="1400" u="none" strike="noStrike" noProof="0" dirty="0" smtClean="0">
                          <a:effectLst/>
                          <a:latin typeface="Calibri" panose="020F0502020204030204" pitchFamily="34" charset="0"/>
                        </a:rPr>
                        <a:t>Governance</a:t>
                      </a:r>
                      <a:endParaRPr lang="en-US" sz="1400" b="0" i="0" u="none" strike="noStrike" noProof="0"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400" u="none" strike="noStrike" dirty="0">
                          <a:effectLst/>
                          <a:latin typeface="Calibri" panose="020F0502020204030204" pitchFamily="34" charset="0"/>
                        </a:rPr>
                        <a:t>5</a:t>
                      </a:r>
                      <a:endParaRPr lang="es-CO"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019">
                <a:tc>
                  <a:txBody>
                    <a:bodyPr/>
                    <a:lstStyle/>
                    <a:p>
                      <a:pPr algn="l" fontAlgn="b"/>
                      <a:r>
                        <a:rPr lang="en-US" sz="1400" u="none" strike="noStrike" noProof="0" dirty="0" smtClean="0">
                          <a:effectLst/>
                          <a:latin typeface="Calibri" panose="020F0502020204030204" pitchFamily="34" charset="0"/>
                        </a:rPr>
                        <a:t>Identification</a:t>
                      </a:r>
                      <a:endParaRPr lang="en-US" sz="1400" b="0" i="0" u="none" strike="noStrike" noProof="0"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400" u="none" strike="noStrike" dirty="0">
                          <a:effectLst/>
                          <a:latin typeface="Calibri" panose="020F0502020204030204" pitchFamily="34" charset="0"/>
                        </a:rPr>
                        <a:t>5</a:t>
                      </a:r>
                      <a:endParaRPr lang="es-CO"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019">
                <a:tc>
                  <a:txBody>
                    <a:bodyPr/>
                    <a:lstStyle/>
                    <a:p>
                      <a:pPr algn="l" fontAlgn="b"/>
                      <a:r>
                        <a:rPr lang="en-US" sz="1400" u="none" strike="noStrike" noProof="0" dirty="0" smtClean="0">
                          <a:effectLst/>
                          <a:latin typeface="Calibri" panose="020F0502020204030204" pitchFamily="34" charset="0"/>
                        </a:rPr>
                        <a:t>Protection</a:t>
                      </a:r>
                      <a:endParaRPr lang="en-US" sz="1400" b="0" i="0" u="none" strike="noStrike" noProof="0"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400" u="none" strike="noStrike" dirty="0">
                          <a:effectLst/>
                          <a:latin typeface="Calibri" panose="020F0502020204030204" pitchFamily="34" charset="0"/>
                        </a:rPr>
                        <a:t>5</a:t>
                      </a:r>
                      <a:endParaRPr lang="es-CO"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019">
                <a:tc>
                  <a:txBody>
                    <a:bodyPr/>
                    <a:lstStyle/>
                    <a:p>
                      <a:pPr algn="l" fontAlgn="b"/>
                      <a:r>
                        <a:rPr lang="en-US" sz="1400" u="none" strike="noStrike" noProof="0" dirty="0" smtClean="0">
                          <a:effectLst/>
                          <a:latin typeface="Calibri" panose="020F0502020204030204" pitchFamily="34" charset="0"/>
                        </a:rPr>
                        <a:t>Detection</a:t>
                      </a:r>
                      <a:endParaRPr lang="en-US" sz="1400" b="0" i="0" u="none" strike="noStrike" noProof="0"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400" u="none" strike="noStrike" dirty="0">
                          <a:effectLst/>
                          <a:latin typeface="Calibri" panose="020F0502020204030204" pitchFamily="34" charset="0"/>
                        </a:rPr>
                        <a:t>5</a:t>
                      </a:r>
                      <a:endParaRPr lang="es-CO"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019">
                <a:tc>
                  <a:txBody>
                    <a:bodyPr/>
                    <a:lstStyle/>
                    <a:p>
                      <a:pPr algn="l" fontAlgn="b"/>
                      <a:r>
                        <a:rPr lang="en-US" sz="1400" b="1" u="none" strike="noStrike" noProof="0" dirty="0" smtClean="0">
                          <a:solidFill>
                            <a:srgbClr val="FF0000"/>
                          </a:solidFill>
                          <a:effectLst/>
                          <a:latin typeface="Calibri" panose="020F0502020204030204" pitchFamily="34" charset="0"/>
                        </a:rPr>
                        <a:t>Response and recovery</a:t>
                      </a:r>
                      <a:endParaRPr lang="en-US" sz="1400" b="1" i="0" u="none" strike="noStrike" noProof="0"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400" b="1" u="none" strike="noStrike" dirty="0">
                          <a:solidFill>
                            <a:srgbClr val="FF0000"/>
                          </a:solidFill>
                          <a:effectLst/>
                          <a:latin typeface="Calibri" panose="020F0502020204030204" pitchFamily="34" charset="0"/>
                        </a:rPr>
                        <a:t>4,7</a:t>
                      </a:r>
                      <a:endParaRPr lang="es-CO"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019">
                <a:tc>
                  <a:txBody>
                    <a:bodyPr/>
                    <a:lstStyle/>
                    <a:p>
                      <a:pPr algn="l" fontAlgn="b"/>
                      <a:r>
                        <a:rPr lang="en-US" sz="1400" u="none" strike="noStrike" noProof="0" dirty="0" smtClean="0">
                          <a:effectLst/>
                          <a:latin typeface="Calibri" panose="020F0502020204030204" pitchFamily="34" charset="0"/>
                        </a:rPr>
                        <a:t>Testing</a:t>
                      </a:r>
                      <a:endParaRPr lang="en-US" sz="1400" b="0" i="0" u="none" strike="noStrike" noProof="0"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400" u="none" strike="noStrike" dirty="0">
                          <a:effectLst/>
                          <a:latin typeface="Calibri" panose="020F0502020204030204" pitchFamily="34" charset="0"/>
                        </a:rPr>
                        <a:t>5</a:t>
                      </a:r>
                      <a:endParaRPr lang="es-CO"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019">
                <a:tc>
                  <a:txBody>
                    <a:bodyPr/>
                    <a:lstStyle/>
                    <a:p>
                      <a:pPr algn="l" fontAlgn="b"/>
                      <a:r>
                        <a:rPr lang="en-US" sz="1400" b="1" i="0" u="none" strike="noStrike" noProof="0" dirty="0" smtClean="0">
                          <a:solidFill>
                            <a:srgbClr val="FF0000"/>
                          </a:solidFill>
                          <a:effectLst/>
                          <a:latin typeface="Calibri" panose="020F0502020204030204" pitchFamily="34" charset="0"/>
                        </a:rPr>
                        <a:t>Understanding</a:t>
                      </a:r>
                      <a:endParaRPr lang="en-US" sz="1400" b="1" i="0" u="none" strike="noStrike" noProof="0"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O" sz="1400" b="1" u="none" strike="noStrike" dirty="0">
                          <a:solidFill>
                            <a:srgbClr val="FF0000"/>
                          </a:solidFill>
                          <a:effectLst/>
                          <a:latin typeface="Calibri" panose="020F0502020204030204" pitchFamily="34" charset="0"/>
                        </a:rPr>
                        <a:t>4,5</a:t>
                      </a:r>
                      <a:endParaRPr lang="es-CO"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019">
                <a:tc>
                  <a:txBody>
                    <a:bodyPr/>
                    <a:lstStyle/>
                    <a:p>
                      <a:pPr algn="l" fontAlgn="b"/>
                      <a:r>
                        <a:rPr lang="en-US" sz="1400" u="none" strike="noStrike" noProof="0" dirty="0" smtClean="0">
                          <a:effectLst/>
                          <a:latin typeface="Calibri" panose="020F0502020204030204" pitchFamily="34" charset="0"/>
                        </a:rPr>
                        <a:t>Learning and evolution</a:t>
                      </a:r>
                      <a:endParaRPr lang="en-US" sz="1400" b="0" i="0" u="none" strike="noStrike" noProof="0"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s-CO" sz="1400" u="none" strike="noStrike" dirty="0">
                          <a:effectLst/>
                          <a:latin typeface="Calibri" panose="020F0502020204030204" pitchFamily="34" charset="0"/>
                        </a:rPr>
                        <a:t>5</a:t>
                      </a:r>
                      <a:endParaRPr lang="es-CO"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r>
            </a:tbl>
          </a:graphicData>
        </a:graphic>
      </p:graphicFrame>
      <p:graphicFrame>
        <p:nvGraphicFramePr>
          <p:cNvPr id="15" name="Chart 14"/>
          <p:cNvGraphicFramePr>
            <a:graphicFrameLocks/>
          </p:cNvGraphicFramePr>
          <p:nvPr>
            <p:extLst>
              <p:ext uri="{D42A27DB-BD31-4B8C-83A1-F6EECF244321}">
                <p14:modId xmlns:p14="http://schemas.microsoft.com/office/powerpoint/2010/main" val="2943388706"/>
              </p:ext>
            </p:extLst>
          </p:nvPr>
        </p:nvGraphicFramePr>
        <p:xfrm>
          <a:off x="0" y="2447156"/>
          <a:ext cx="6110288" cy="38052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99920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pie de página"/>
          <p:cNvSpPr>
            <a:spLocks noGrp="1"/>
          </p:cNvSpPr>
          <p:nvPr>
            <p:ph type="ftr" sz="quarter" idx="4294967295"/>
          </p:nvPr>
        </p:nvSpPr>
        <p:spPr>
          <a:xfrm>
            <a:off x="467544" y="6662563"/>
            <a:ext cx="5260975" cy="150813"/>
          </a:xfrm>
          <a:prstGeom prst="rect">
            <a:avLst/>
          </a:prstGeom>
        </p:spPr>
        <p:txBody>
          <a:bodyPr/>
          <a:lstStyle/>
          <a:p>
            <a:pPr>
              <a:defRPr/>
            </a:pPr>
            <a:r>
              <a:rPr lang="es-CO" dirty="0" smtClean="0"/>
              <a:t>Servicios de </a:t>
            </a:r>
            <a:r>
              <a:rPr lang="es-CO" dirty="0" err="1" smtClean="0"/>
              <a:t>Outsourcing</a:t>
            </a:r>
            <a:r>
              <a:rPr lang="es-CO" dirty="0" smtClean="0"/>
              <a:t> de Seguridad Informática</a:t>
            </a:r>
            <a:endParaRPr lang="en-GB" dirty="0"/>
          </a:p>
        </p:txBody>
      </p:sp>
      <p:sp>
        <p:nvSpPr>
          <p:cNvPr id="8" name="7 Marcador de fecha"/>
          <p:cNvSpPr>
            <a:spLocks noGrp="1"/>
          </p:cNvSpPr>
          <p:nvPr>
            <p:ph type="dt" sz="half" idx="4294967295"/>
          </p:nvPr>
        </p:nvSpPr>
        <p:spPr>
          <a:xfrm>
            <a:off x="7080448" y="6444952"/>
            <a:ext cx="1524000" cy="152400"/>
          </a:xfrm>
          <a:prstGeom prst="rect">
            <a:avLst/>
          </a:prstGeom>
        </p:spPr>
        <p:txBody>
          <a:bodyPr/>
          <a:lstStyle/>
          <a:p>
            <a:pPr>
              <a:defRPr/>
            </a:pPr>
            <a:r>
              <a:rPr lang="es-CO" dirty="0" err="1" smtClean="0"/>
              <a:t>agosto27</a:t>
            </a:r>
            <a:r>
              <a:rPr lang="es-CO" dirty="0" smtClean="0"/>
              <a:t> de 2015</a:t>
            </a:r>
            <a:endParaRPr lang="en-GB" dirty="0"/>
          </a:p>
        </p:txBody>
      </p:sp>
      <p:sp>
        <p:nvSpPr>
          <p:cNvPr id="16" name="TextBox 5"/>
          <p:cNvSpPr txBox="1"/>
          <p:nvPr/>
        </p:nvSpPr>
        <p:spPr>
          <a:xfrm>
            <a:off x="107504" y="980728"/>
            <a:ext cx="5400600" cy="2800767"/>
          </a:xfrm>
          <a:prstGeom prst="rect">
            <a:avLst/>
          </a:prstGeom>
          <a:noFill/>
        </p:spPr>
        <p:txBody>
          <a:bodyPr wrap="square" rtlCol="0">
            <a:spAutoFit/>
          </a:bodyPr>
          <a:lstStyle/>
          <a:p>
            <a:r>
              <a:rPr lang="en-US" sz="1600" b="1" dirty="0" err="1" smtClean="0">
                <a:latin typeface="Calibri" panose="020F0502020204030204" pitchFamily="34" charset="0"/>
              </a:rPr>
              <a:t>Strenghts</a:t>
            </a:r>
            <a:r>
              <a:rPr lang="en-US" sz="1600" dirty="0" smtClean="0">
                <a:latin typeface="Calibri" panose="020F0502020204030204" pitchFamily="34" charset="0"/>
              </a:rPr>
              <a:t>:</a:t>
            </a:r>
          </a:p>
          <a:p>
            <a:endParaRPr lang="en-US" sz="1600" dirty="0" smtClean="0">
              <a:latin typeface="Calibri" panose="020F0502020204030204" pitchFamily="34" charset="0"/>
            </a:endParaRPr>
          </a:p>
          <a:p>
            <a:pPr marL="171450" indent="-171450" algn="just">
              <a:buFont typeface="Arial" panose="020B0604020202020204" pitchFamily="34" charset="0"/>
              <a:buChar char="•"/>
            </a:pPr>
            <a:r>
              <a:rPr lang="en-US" sz="1600" i="1" u="sng" dirty="0" smtClean="0">
                <a:latin typeface="Calibri" panose="020F0502020204030204" pitchFamily="34" charset="0"/>
              </a:rPr>
              <a:t>ISO 27001 Certified:</a:t>
            </a:r>
            <a:r>
              <a:rPr lang="en-US" sz="1600" i="1" dirty="0" smtClean="0">
                <a:latin typeface="Calibri" panose="020F0502020204030204" pitchFamily="34" charset="0"/>
              </a:rPr>
              <a:t> </a:t>
            </a:r>
            <a:r>
              <a:rPr lang="en-US" sz="1600" dirty="0" smtClean="0">
                <a:latin typeface="Calibri" panose="020F0502020204030204" pitchFamily="34" charset="0"/>
              </a:rPr>
              <a:t>Being an ISO 27001 certified Company eases and favors compliance with any other international standard as this particular certification covers extensively information security risk mitigation. </a:t>
            </a:r>
          </a:p>
          <a:p>
            <a:pPr marL="171450" indent="-171450" algn="just">
              <a:buFont typeface="Arial" panose="020B0604020202020204" pitchFamily="34" charset="0"/>
              <a:buChar char="•"/>
            </a:pPr>
            <a:endParaRPr lang="en-US" sz="1600" i="1" u="sng" dirty="0" smtClean="0">
              <a:latin typeface="Calibri" panose="020F0502020204030204" pitchFamily="34" charset="0"/>
            </a:endParaRPr>
          </a:p>
          <a:p>
            <a:pPr marL="171450" indent="-171450" algn="just">
              <a:buFont typeface="Arial" panose="020B0604020202020204" pitchFamily="34" charset="0"/>
              <a:buChar char="•"/>
            </a:pPr>
            <a:r>
              <a:rPr lang="en-US" sz="1600" i="1" u="sng" dirty="0" smtClean="0">
                <a:latin typeface="Calibri" panose="020F0502020204030204" pitchFamily="34" charset="0"/>
              </a:rPr>
              <a:t>Cybersecurity risk management:</a:t>
            </a:r>
            <a:r>
              <a:rPr lang="en-US" sz="1600" dirty="0" smtClean="0">
                <a:latin typeface="Calibri" panose="020F0502020204030204" pitchFamily="34" charset="0"/>
              </a:rPr>
              <a:t> A complete support in cybersecurity risk management is observed as the Company addresses other related companies within the stock market ecosystem. </a:t>
            </a:r>
          </a:p>
        </p:txBody>
      </p:sp>
      <p:sp>
        <p:nvSpPr>
          <p:cNvPr id="18" name="Title 1"/>
          <p:cNvSpPr txBox="1">
            <a:spLocks/>
          </p:cNvSpPr>
          <p:nvPr/>
        </p:nvSpPr>
        <p:spPr>
          <a:xfrm>
            <a:off x="23192" y="138336"/>
            <a:ext cx="8077200" cy="914400"/>
          </a:xfrm>
          <a:prstGeom prst="rect">
            <a:avLst/>
          </a:prstGeom>
        </p:spPr>
        <p:txBody>
          <a:bodyPr/>
          <a:lstStyle>
            <a:lvl1pPr algn="l" rtl="0" eaLnBrk="0" fontAlgn="base" hangingPunct="0">
              <a:spcBef>
                <a:spcPct val="0"/>
              </a:spcBef>
              <a:spcAft>
                <a:spcPct val="0"/>
              </a:spcAft>
              <a:defRPr sz="2400" b="1" i="1" kern="1200">
                <a:solidFill>
                  <a:schemeClr val="tx1"/>
                </a:solidFill>
                <a:latin typeface="+mj-lt"/>
                <a:ea typeface="+mj-ea"/>
                <a:cs typeface="+mj-cs"/>
              </a:defRPr>
            </a:lvl1pPr>
            <a:lvl2pPr algn="l" rtl="0" eaLnBrk="0" fontAlgn="base" hangingPunct="0">
              <a:spcBef>
                <a:spcPct val="0"/>
              </a:spcBef>
              <a:spcAft>
                <a:spcPct val="0"/>
              </a:spcAft>
              <a:defRPr sz="2400" b="1" i="1">
                <a:solidFill>
                  <a:schemeClr val="tx1"/>
                </a:solidFill>
                <a:latin typeface="Georgia" pitchFamily="18" charset="0"/>
              </a:defRPr>
            </a:lvl2pPr>
            <a:lvl3pPr algn="l" rtl="0" eaLnBrk="0" fontAlgn="base" hangingPunct="0">
              <a:spcBef>
                <a:spcPct val="0"/>
              </a:spcBef>
              <a:spcAft>
                <a:spcPct val="0"/>
              </a:spcAft>
              <a:defRPr sz="2400" b="1" i="1">
                <a:solidFill>
                  <a:schemeClr val="tx1"/>
                </a:solidFill>
                <a:latin typeface="Georgia" pitchFamily="18" charset="0"/>
              </a:defRPr>
            </a:lvl3pPr>
            <a:lvl4pPr algn="l" rtl="0" eaLnBrk="0" fontAlgn="base" hangingPunct="0">
              <a:spcBef>
                <a:spcPct val="0"/>
              </a:spcBef>
              <a:spcAft>
                <a:spcPct val="0"/>
              </a:spcAft>
              <a:defRPr sz="2400" b="1" i="1">
                <a:solidFill>
                  <a:schemeClr val="tx1"/>
                </a:solidFill>
                <a:latin typeface="Georgia" pitchFamily="18" charset="0"/>
              </a:defRPr>
            </a:lvl4pPr>
            <a:lvl5pPr algn="l" rtl="0" eaLnBrk="0" fontAlgn="base" hangingPunct="0">
              <a:spcBef>
                <a:spcPct val="0"/>
              </a:spcBef>
              <a:spcAft>
                <a:spcPct val="0"/>
              </a:spcAft>
              <a:defRPr sz="2400" b="1" i="1">
                <a:solidFill>
                  <a:schemeClr val="tx1"/>
                </a:solidFill>
                <a:latin typeface="Georgia" pitchFamily="18" charset="0"/>
              </a:defRPr>
            </a:lvl5pPr>
            <a:lvl6pPr marL="457200" algn="l" rtl="0" fontAlgn="base">
              <a:spcBef>
                <a:spcPct val="0"/>
              </a:spcBef>
              <a:spcAft>
                <a:spcPct val="0"/>
              </a:spcAft>
              <a:defRPr sz="2400" b="1" i="1">
                <a:solidFill>
                  <a:schemeClr val="tx1"/>
                </a:solidFill>
                <a:latin typeface="Georgia" pitchFamily="18" charset="0"/>
              </a:defRPr>
            </a:lvl6pPr>
            <a:lvl7pPr marL="914400" algn="l" rtl="0" fontAlgn="base">
              <a:spcBef>
                <a:spcPct val="0"/>
              </a:spcBef>
              <a:spcAft>
                <a:spcPct val="0"/>
              </a:spcAft>
              <a:defRPr sz="2400" b="1" i="1">
                <a:solidFill>
                  <a:schemeClr val="tx1"/>
                </a:solidFill>
                <a:latin typeface="Georgia" pitchFamily="18" charset="0"/>
              </a:defRPr>
            </a:lvl7pPr>
            <a:lvl8pPr marL="1371600" algn="l" rtl="0" fontAlgn="base">
              <a:spcBef>
                <a:spcPct val="0"/>
              </a:spcBef>
              <a:spcAft>
                <a:spcPct val="0"/>
              </a:spcAft>
              <a:defRPr sz="2400" b="1" i="1">
                <a:solidFill>
                  <a:schemeClr val="tx1"/>
                </a:solidFill>
                <a:latin typeface="Georgia" pitchFamily="18" charset="0"/>
              </a:defRPr>
            </a:lvl8pPr>
            <a:lvl9pPr marL="1828800" algn="l" rtl="0" fontAlgn="base">
              <a:spcBef>
                <a:spcPct val="0"/>
              </a:spcBef>
              <a:spcAft>
                <a:spcPct val="0"/>
              </a:spcAft>
              <a:defRPr sz="2400" b="1" i="1">
                <a:solidFill>
                  <a:schemeClr val="tx1"/>
                </a:solidFill>
                <a:latin typeface="Georgia" pitchFamily="18" charset="0"/>
              </a:defRPr>
            </a:lvl9pPr>
          </a:lstStyle>
          <a:p>
            <a:pPr eaLnBrk="1" hangingPunct="1"/>
            <a:r>
              <a:rPr lang="es-CO" dirty="0">
                <a:solidFill>
                  <a:srgbClr val="DC6900"/>
                </a:solidFill>
              </a:rPr>
              <a:t>CYBER – </a:t>
            </a:r>
            <a:r>
              <a:rPr lang="es-CO" dirty="0" smtClean="0">
                <a:solidFill>
                  <a:srgbClr val="DC6900"/>
                </a:solidFill>
              </a:rPr>
              <a:t>RESILIENCE </a:t>
            </a:r>
            <a:r>
              <a:rPr lang="es-CO" dirty="0">
                <a:solidFill>
                  <a:srgbClr val="DC6900"/>
                </a:solidFill>
              </a:rPr>
              <a:t>GUIDE - IOSCO </a:t>
            </a:r>
          </a:p>
        </p:txBody>
      </p:sp>
      <p:pic>
        <p:nvPicPr>
          <p:cNvPr id="1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771" t="20312" r="26502" b="8073"/>
          <a:stretch/>
        </p:blipFill>
        <p:spPr bwMode="auto">
          <a:xfrm>
            <a:off x="5652120" y="764704"/>
            <a:ext cx="3226491" cy="302339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20 Rectángulo"/>
          <p:cNvSpPr/>
          <p:nvPr/>
        </p:nvSpPr>
        <p:spPr>
          <a:xfrm>
            <a:off x="107503" y="3884861"/>
            <a:ext cx="8771107" cy="584775"/>
          </a:xfrm>
          <a:prstGeom prst="rect">
            <a:avLst/>
          </a:prstGeom>
        </p:spPr>
        <p:txBody>
          <a:bodyPr wrap="square">
            <a:spAutoFit/>
          </a:bodyPr>
          <a:lstStyle/>
          <a:p>
            <a:pPr marL="171450" lvl="0" indent="-171450" algn="just">
              <a:buFont typeface="Arial" panose="020B0604020202020204" pitchFamily="34" charset="0"/>
              <a:buChar char="•"/>
            </a:pPr>
            <a:r>
              <a:rPr lang="en-US" sz="1600" i="1" u="sng" dirty="0" smtClean="0">
                <a:solidFill>
                  <a:srgbClr val="000000"/>
                </a:solidFill>
                <a:latin typeface="Calibri" panose="020F0502020204030204" pitchFamily="34" charset="0"/>
              </a:rPr>
              <a:t>Business continuity</a:t>
            </a:r>
            <a:r>
              <a:rPr lang="en-US" sz="1600" dirty="0" smtClean="0">
                <a:solidFill>
                  <a:srgbClr val="000000"/>
                </a:solidFill>
                <a:latin typeface="Calibri" panose="020F0502020204030204" pitchFamily="34" charset="0"/>
              </a:rPr>
              <a:t>: Efforts along business continuity are evident. They show </a:t>
            </a:r>
            <a:r>
              <a:rPr lang="en-US" sz="1600" dirty="0" err="1" smtClean="0">
                <a:solidFill>
                  <a:srgbClr val="000000"/>
                </a:solidFill>
                <a:latin typeface="Calibri" panose="020F0502020204030204" pitchFamily="34" charset="0"/>
              </a:rPr>
              <a:t>Deceval’s</a:t>
            </a:r>
            <a:r>
              <a:rPr lang="en-US" sz="1600" dirty="0" smtClean="0">
                <a:solidFill>
                  <a:srgbClr val="000000"/>
                </a:solidFill>
                <a:latin typeface="Calibri" panose="020F0502020204030204" pitchFamily="34" charset="0"/>
              </a:rPr>
              <a:t> commitment in guaranteeing availability of information’s supporting business processes.</a:t>
            </a:r>
            <a:endParaRPr lang="en-US" sz="1600" dirty="0">
              <a:solidFill>
                <a:srgbClr val="000000"/>
              </a:solidFill>
              <a:latin typeface="Calibri" panose="020F0502020204030204" pitchFamily="34" charset="0"/>
            </a:endParaRPr>
          </a:p>
        </p:txBody>
      </p:sp>
      <p:sp>
        <p:nvSpPr>
          <p:cNvPr id="9" name="20 Rectángulo"/>
          <p:cNvSpPr/>
          <p:nvPr/>
        </p:nvSpPr>
        <p:spPr>
          <a:xfrm>
            <a:off x="107503" y="4674746"/>
            <a:ext cx="8771107" cy="584775"/>
          </a:xfrm>
          <a:prstGeom prst="rect">
            <a:avLst/>
          </a:prstGeom>
        </p:spPr>
        <p:txBody>
          <a:bodyPr wrap="square">
            <a:spAutoFit/>
          </a:bodyPr>
          <a:lstStyle/>
          <a:p>
            <a:pPr marL="171450" lvl="0" indent="-171450" algn="just">
              <a:buFont typeface="Arial" panose="020B0604020202020204" pitchFamily="34" charset="0"/>
              <a:buChar char="•"/>
            </a:pPr>
            <a:r>
              <a:rPr lang="en-US" sz="1600" i="1" u="sng" dirty="0" smtClean="0">
                <a:solidFill>
                  <a:srgbClr val="000000"/>
                </a:solidFill>
                <a:latin typeface="Calibri" panose="020F0502020204030204" pitchFamily="34" charset="0"/>
              </a:rPr>
              <a:t>Full Company cooperation</a:t>
            </a:r>
            <a:r>
              <a:rPr lang="en-US" sz="1600" dirty="0" smtClean="0">
                <a:solidFill>
                  <a:srgbClr val="000000"/>
                </a:solidFill>
                <a:latin typeface="Calibri" panose="020F0502020204030204" pitchFamily="34" charset="0"/>
              </a:rPr>
              <a:t>: Every area along the Company is involved in the incident response process and know how to report an information security incident.</a:t>
            </a:r>
            <a:endParaRPr lang="en-US" sz="1600" dirty="0">
              <a:solidFill>
                <a:srgbClr val="000000"/>
              </a:solidFill>
              <a:latin typeface="Calibri" panose="020F0502020204030204" pitchFamily="34" charset="0"/>
            </a:endParaRPr>
          </a:p>
        </p:txBody>
      </p:sp>
      <p:sp>
        <p:nvSpPr>
          <p:cNvPr id="10" name="20 Rectángulo"/>
          <p:cNvSpPr/>
          <p:nvPr/>
        </p:nvSpPr>
        <p:spPr>
          <a:xfrm>
            <a:off x="107503" y="5522461"/>
            <a:ext cx="8771107" cy="584775"/>
          </a:xfrm>
          <a:prstGeom prst="rect">
            <a:avLst/>
          </a:prstGeom>
        </p:spPr>
        <p:txBody>
          <a:bodyPr wrap="square">
            <a:spAutoFit/>
          </a:bodyPr>
          <a:lstStyle/>
          <a:p>
            <a:pPr marL="171450" lvl="0" indent="-171450" algn="just">
              <a:buFont typeface="Arial" panose="020B0604020202020204" pitchFamily="34" charset="0"/>
              <a:buChar char="•"/>
            </a:pPr>
            <a:r>
              <a:rPr lang="en-US" sz="1600" i="1" u="sng" dirty="0" smtClean="0">
                <a:solidFill>
                  <a:srgbClr val="000000"/>
                </a:solidFill>
                <a:latin typeface="Calibri" panose="020F0502020204030204" pitchFamily="34" charset="0"/>
              </a:rPr>
              <a:t>Trained Personnel</a:t>
            </a:r>
            <a:r>
              <a:rPr lang="en-US" sz="1600" dirty="0" smtClean="0">
                <a:solidFill>
                  <a:srgbClr val="000000"/>
                </a:solidFill>
                <a:latin typeface="Calibri" panose="020F0502020204030204" pitchFamily="34" charset="0"/>
              </a:rPr>
              <a:t>: A full commitment in training for cybersecurity incidents, along the whole Company, is found and embedded within security culture. </a:t>
            </a:r>
            <a:endParaRPr lang="en-US" sz="16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563754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pie de página"/>
          <p:cNvSpPr>
            <a:spLocks noGrp="1"/>
          </p:cNvSpPr>
          <p:nvPr>
            <p:ph type="ftr" sz="quarter" idx="4294967295"/>
          </p:nvPr>
        </p:nvSpPr>
        <p:spPr>
          <a:xfrm>
            <a:off x="467544" y="6662563"/>
            <a:ext cx="5260975" cy="150813"/>
          </a:xfrm>
          <a:prstGeom prst="rect">
            <a:avLst/>
          </a:prstGeom>
        </p:spPr>
        <p:txBody>
          <a:bodyPr/>
          <a:lstStyle/>
          <a:p>
            <a:pPr>
              <a:defRPr/>
            </a:pPr>
            <a:r>
              <a:rPr lang="es-CO" dirty="0" smtClean="0"/>
              <a:t>Servicios de </a:t>
            </a:r>
            <a:r>
              <a:rPr lang="es-CO" dirty="0" err="1" smtClean="0"/>
              <a:t>Outsourcing</a:t>
            </a:r>
            <a:r>
              <a:rPr lang="es-CO" dirty="0" smtClean="0"/>
              <a:t> de Seguridad Informática</a:t>
            </a:r>
            <a:endParaRPr lang="en-GB" dirty="0"/>
          </a:p>
        </p:txBody>
      </p:sp>
      <p:sp>
        <p:nvSpPr>
          <p:cNvPr id="8" name="7 Marcador de fecha"/>
          <p:cNvSpPr>
            <a:spLocks noGrp="1"/>
          </p:cNvSpPr>
          <p:nvPr>
            <p:ph type="dt" sz="half" idx="4294967295"/>
          </p:nvPr>
        </p:nvSpPr>
        <p:spPr>
          <a:xfrm>
            <a:off x="7080448" y="6444952"/>
            <a:ext cx="1524000" cy="152400"/>
          </a:xfrm>
          <a:prstGeom prst="rect">
            <a:avLst/>
          </a:prstGeom>
        </p:spPr>
        <p:txBody>
          <a:bodyPr/>
          <a:lstStyle/>
          <a:p>
            <a:pPr>
              <a:defRPr/>
            </a:pPr>
            <a:r>
              <a:rPr lang="es-CO" dirty="0" err="1" smtClean="0"/>
              <a:t>agosto27</a:t>
            </a:r>
            <a:r>
              <a:rPr lang="es-CO" dirty="0" smtClean="0"/>
              <a:t> de 2015</a:t>
            </a:r>
            <a:endParaRPr lang="en-GB" dirty="0"/>
          </a:p>
        </p:txBody>
      </p:sp>
      <p:sp>
        <p:nvSpPr>
          <p:cNvPr id="17" name="TextBox 1"/>
          <p:cNvSpPr txBox="1"/>
          <p:nvPr/>
        </p:nvSpPr>
        <p:spPr>
          <a:xfrm>
            <a:off x="107504" y="980728"/>
            <a:ext cx="5400600" cy="3293209"/>
          </a:xfrm>
          <a:prstGeom prst="rect">
            <a:avLst/>
          </a:prstGeom>
          <a:solidFill>
            <a:schemeClr val="bg1"/>
          </a:solidFill>
        </p:spPr>
        <p:txBody>
          <a:bodyPr wrap="square" rtlCol="0">
            <a:spAutoFit/>
          </a:bodyPr>
          <a:lstStyle/>
          <a:p>
            <a:r>
              <a:rPr lang="en-US" sz="1600" b="1" dirty="0" smtClean="0">
                <a:latin typeface="Calibri" panose="020F0502020204030204" pitchFamily="34" charset="0"/>
              </a:rPr>
              <a:t>Opportunity for improvement:</a:t>
            </a:r>
          </a:p>
          <a:p>
            <a:pPr algn="just"/>
            <a:endParaRPr lang="en-US" sz="1600" dirty="0" smtClean="0">
              <a:latin typeface="Calibri" panose="020F0502020204030204" pitchFamily="34" charset="0"/>
            </a:endParaRPr>
          </a:p>
          <a:p>
            <a:pPr marL="174625" indent="-174625" algn="just">
              <a:buFont typeface="Arial" panose="020B0604020202020204" pitchFamily="34" charset="0"/>
              <a:buChar char="•"/>
              <a:tabLst>
                <a:tab pos="174625" algn="l"/>
              </a:tabLst>
            </a:pPr>
            <a:r>
              <a:rPr lang="en-US" sz="1600" i="1" u="sng" dirty="0" smtClean="0">
                <a:latin typeface="Calibri" panose="020F0502020204030204" pitchFamily="34" charset="0"/>
              </a:rPr>
              <a:t>Sharing market’s </a:t>
            </a:r>
            <a:r>
              <a:rPr lang="en-US" sz="1600" i="1" u="sng" dirty="0" err="1" smtClean="0">
                <a:latin typeface="Calibri" panose="020F0502020204030204" pitchFamily="34" charset="0"/>
              </a:rPr>
              <a:t>therat</a:t>
            </a:r>
            <a:r>
              <a:rPr lang="en-US" sz="1600" i="1" u="sng" dirty="0" smtClean="0">
                <a:latin typeface="Calibri" panose="020F0502020204030204" pitchFamily="34" charset="0"/>
              </a:rPr>
              <a:t> and vulnerability information</a:t>
            </a:r>
            <a:r>
              <a:rPr lang="en-US" sz="1600" dirty="0" smtClean="0">
                <a:latin typeface="Calibri" panose="020F0502020204030204" pitchFamily="34" charset="0"/>
              </a:rPr>
              <a:t>: Efforts are shown for cooperation between other companies within the </a:t>
            </a:r>
            <a:r>
              <a:rPr lang="en-US" sz="1600" dirty="0" err="1" smtClean="0">
                <a:latin typeface="Calibri" panose="020F0502020204030204" pitchFamily="34" charset="0"/>
              </a:rPr>
              <a:t>bussiness</a:t>
            </a:r>
            <a:r>
              <a:rPr lang="en-US" sz="1600" dirty="0" smtClean="0">
                <a:latin typeface="Calibri" panose="020F0502020204030204" pitchFamily="34" charset="0"/>
              </a:rPr>
              <a:t> market. But nevertheless, a formal joint process may be needed as to identify and mitigate threats and vulnerabilities which represent a risk for the industry.</a:t>
            </a:r>
          </a:p>
          <a:p>
            <a:pPr marL="174625" indent="-174625" algn="just">
              <a:buFont typeface="Arial" panose="020B0604020202020204" pitchFamily="34" charset="0"/>
              <a:buChar char="•"/>
              <a:tabLst>
                <a:tab pos="174625" algn="l"/>
              </a:tabLst>
            </a:pPr>
            <a:endParaRPr lang="en-US" sz="1600" i="1" u="sng" dirty="0" smtClean="0">
              <a:latin typeface="Calibri" panose="020F0502020204030204" pitchFamily="34" charset="0"/>
            </a:endParaRPr>
          </a:p>
          <a:p>
            <a:pPr marL="174625" indent="-174625" algn="just">
              <a:buFont typeface="Arial" panose="020B0604020202020204" pitchFamily="34" charset="0"/>
              <a:buChar char="•"/>
              <a:tabLst>
                <a:tab pos="174625" algn="l"/>
              </a:tabLst>
            </a:pPr>
            <a:r>
              <a:rPr lang="en-US" sz="1600" i="1" u="sng" dirty="0" smtClean="0">
                <a:latin typeface="Calibri" panose="020F0502020204030204" pitchFamily="34" charset="0"/>
              </a:rPr>
              <a:t>Involve authorities in threat and vulnerability information sharing</a:t>
            </a:r>
            <a:r>
              <a:rPr lang="en-US" sz="1600" dirty="0" smtClean="0">
                <a:latin typeface="Calibri" panose="020F0502020204030204" pitchFamily="34" charset="0"/>
              </a:rPr>
              <a:t>: Even though </a:t>
            </a:r>
            <a:r>
              <a:rPr lang="en-US" sz="1600" dirty="0" err="1" smtClean="0">
                <a:latin typeface="Calibri" panose="020F0502020204030204" pitchFamily="34" charset="0"/>
              </a:rPr>
              <a:t>Deceval</a:t>
            </a:r>
            <a:r>
              <a:rPr lang="en-US" sz="1600" dirty="0" smtClean="0">
                <a:latin typeface="Calibri" panose="020F0502020204030204" pitchFamily="34" charset="0"/>
              </a:rPr>
              <a:t> is present in cybersecurity meetings with the Ministry of Defense, it is advised to formalize partnerships with authorities for cybersecurity threat and vulnerability sharing.</a:t>
            </a:r>
            <a:endParaRPr lang="en-US" sz="1600" dirty="0">
              <a:latin typeface="Calibri" panose="020F0502020204030204" pitchFamily="34" charset="0"/>
            </a:endParaRPr>
          </a:p>
        </p:txBody>
      </p:sp>
      <p:sp>
        <p:nvSpPr>
          <p:cNvPr id="18" name="Title 1"/>
          <p:cNvSpPr txBox="1">
            <a:spLocks/>
          </p:cNvSpPr>
          <p:nvPr/>
        </p:nvSpPr>
        <p:spPr>
          <a:xfrm>
            <a:off x="23192" y="138336"/>
            <a:ext cx="8077200" cy="914400"/>
          </a:xfrm>
          <a:prstGeom prst="rect">
            <a:avLst/>
          </a:prstGeom>
        </p:spPr>
        <p:txBody>
          <a:bodyPr/>
          <a:lstStyle>
            <a:lvl1pPr algn="l" rtl="0" eaLnBrk="0" fontAlgn="base" hangingPunct="0">
              <a:spcBef>
                <a:spcPct val="0"/>
              </a:spcBef>
              <a:spcAft>
                <a:spcPct val="0"/>
              </a:spcAft>
              <a:defRPr sz="2400" b="1" i="1" kern="1200">
                <a:solidFill>
                  <a:schemeClr val="tx1"/>
                </a:solidFill>
                <a:latin typeface="+mj-lt"/>
                <a:ea typeface="+mj-ea"/>
                <a:cs typeface="+mj-cs"/>
              </a:defRPr>
            </a:lvl1pPr>
            <a:lvl2pPr algn="l" rtl="0" eaLnBrk="0" fontAlgn="base" hangingPunct="0">
              <a:spcBef>
                <a:spcPct val="0"/>
              </a:spcBef>
              <a:spcAft>
                <a:spcPct val="0"/>
              </a:spcAft>
              <a:defRPr sz="2400" b="1" i="1">
                <a:solidFill>
                  <a:schemeClr val="tx1"/>
                </a:solidFill>
                <a:latin typeface="Georgia" pitchFamily="18" charset="0"/>
              </a:defRPr>
            </a:lvl2pPr>
            <a:lvl3pPr algn="l" rtl="0" eaLnBrk="0" fontAlgn="base" hangingPunct="0">
              <a:spcBef>
                <a:spcPct val="0"/>
              </a:spcBef>
              <a:spcAft>
                <a:spcPct val="0"/>
              </a:spcAft>
              <a:defRPr sz="2400" b="1" i="1">
                <a:solidFill>
                  <a:schemeClr val="tx1"/>
                </a:solidFill>
                <a:latin typeface="Georgia" pitchFamily="18" charset="0"/>
              </a:defRPr>
            </a:lvl3pPr>
            <a:lvl4pPr algn="l" rtl="0" eaLnBrk="0" fontAlgn="base" hangingPunct="0">
              <a:spcBef>
                <a:spcPct val="0"/>
              </a:spcBef>
              <a:spcAft>
                <a:spcPct val="0"/>
              </a:spcAft>
              <a:defRPr sz="2400" b="1" i="1">
                <a:solidFill>
                  <a:schemeClr val="tx1"/>
                </a:solidFill>
                <a:latin typeface="Georgia" pitchFamily="18" charset="0"/>
              </a:defRPr>
            </a:lvl4pPr>
            <a:lvl5pPr algn="l" rtl="0" eaLnBrk="0" fontAlgn="base" hangingPunct="0">
              <a:spcBef>
                <a:spcPct val="0"/>
              </a:spcBef>
              <a:spcAft>
                <a:spcPct val="0"/>
              </a:spcAft>
              <a:defRPr sz="2400" b="1" i="1">
                <a:solidFill>
                  <a:schemeClr val="tx1"/>
                </a:solidFill>
                <a:latin typeface="Georgia" pitchFamily="18" charset="0"/>
              </a:defRPr>
            </a:lvl5pPr>
            <a:lvl6pPr marL="457200" algn="l" rtl="0" fontAlgn="base">
              <a:spcBef>
                <a:spcPct val="0"/>
              </a:spcBef>
              <a:spcAft>
                <a:spcPct val="0"/>
              </a:spcAft>
              <a:defRPr sz="2400" b="1" i="1">
                <a:solidFill>
                  <a:schemeClr val="tx1"/>
                </a:solidFill>
                <a:latin typeface="Georgia" pitchFamily="18" charset="0"/>
              </a:defRPr>
            </a:lvl6pPr>
            <a:lvl7pPr marL="914400" algn="l" rtl="0" fontAlgn="base">
              <a:spcBef>
                <a:spcPct val="0"/>
              </a:spcBef>
              <a:spcAft>
                <a:spcPct val="0"/>
              </a:spcAft>
              <a:defRPr sz="2400" b="1" i="1">
                <a:solidFill>
                  <a:schemeClr val="tx1"/>
                </a:solidFill>
                <a:latin typeface="Georgia" pitchFamily="18" charset="0"/>
              </a:defRPr>
            </a:lvl7pPr>
            <a:lvl8pPr marL="1371600" algn="l" rtl="0" fontAlgn="base">
              <a:spcBef>
                <a:spcPct val="0"/>
              </a:spcBef>
              <a:spcAft>
                <a:spcPct val="0"/>
              </a:spcAft>
              <a:defRPr sz="2400" b="1" i="1">
                <a:solidFill>
                  <a:schemeClr val="tx1"/>
                </a:solidFill>
                <a:latin typeface="Georgia" pitchFamily="18" charset="0"/>
              </a:defRPr>
            </a:lvl8pPr>
            <a:lvl9pPr marL="1828800" algn="l" rtl="0" fontAlgn="base">
              <a:spcBef>
                <a:spcPct val="0"/>
              </a:spcBef>
              <a:spcAft>
                <a:spcPct val="0"/>
              </a:spcAft>
              <a:defRPr sz="2400" b="1" i="1">
                <a:solidFill>
                  <a:schemeClr val="tx1"/>
                </a:solidFill>
                <a:latin typeface="Georgia" pitchFamily="18" charset="0"/>
              </a:defRPr>
            </a:lvl9pPr>
          </a:lstStyle>
          <a:p>
            <a:pPr eaLnBrk="1" hangingPunct="1"/>
            <a:r>
              <a:rPr lang="es-CO" dirty="0">
                <a:solidFill>
                  <a:srgbClr val="DC6900"/>
                </a:solidFill>
              </a:rPr>
              <a:t>CYBER – </a:t>
            </a:r>
            <a:r>
              <a:rPr lang="es-CO" dirty="0" smtClean="0">
                <a:solidFill>
                  <a:srgbClr val="DC6900"/>
                </a:solidFill>
              </a:rPr>
              <a:t>RESILIENCE </a:t>
            </a:r>
            <a:r>
              <a:rPr lang="es-CO" dirty="0">
                <a:solidFill>
                  <a:srgbClr val="DC6900"/>
                </a:solidFill>
              </a:rPr>
              <a:t>GUIDE - IOSCO </a:t>
            </a:r>
          </a:p>
        </p:txBody>
      </p:sp>
      <p:sp>
        <p:nvSpPr>
          <p:cNvPr id="3" name="2 Rectángulo"/>
          <p:cNvSpPr/>
          <p:nvPr/>
        </p:nvSpPr>
        <p:spPr>
          <a:xfrm>
            <a:off x="107504" y="4569693"/>
            <a:ext cx="8784976" cy="1077218"/>
          </a:xfrm>
          <a:prstGeom prst="rect">
            <a:avLst/>
          </a:prstGeom>
        </p:spPr>
        <p:txBody>
          <a:bodyPr wrap="square">
            <a:spAutoFit/>
          </a:bodyPr>
          <a:lstStyle/>
          <a:p>
            <a:pPr marL="174625" lvl="0" indent="-174625" algn="just">
              <a:buFont typeface="Arial" panose="020B0604020202020204" pitchFamily="34" charset="0"/>
              <a:buChar char="•"/>
              <a:tabLst>
                <a:tab pos="174625" algn="l"/>
              </a:tabLst>
            </a:pPr>
            <a:r>
              <a:rPr lang="en-US" sz="1600" i="1" u="sng" dirty="0" smtClean="0">
                <a:solidFill>
                  <a:srgbClr val="000000"/>
                </a:solidFill>
                <a:latin typeface="Calibri" panose="020F0502020204030204" pitchFamily="34" charset="0"/>
              </a:rPr>
              <a:t>Bigger SOC Scope</a:t>
            </a:r>
            <a:r>
              <a:rPr lang="en-US" sz="1600" dirty="0" smtClean="0">
                <a:solidFill>
                  <a:srgbClr val="000000"/>
                </a:solidFill>
                <a:latin typeface="Calibri" panose="020F0502020204030204" pitchFamily="34" charset="0"/>
              </a:rPr>
              <a:t>: It is strongly advised to integrate today’s SOC service (limited to firewalls) with the correlation tool used by DECEVAL (</a:t>
            </a:r>
            <a:r>
              <a:rPr lang="en-US" sz="1600" dirty="0" err="1" smtClean="0">
                <a:solidFill>
                  <a:srgbClr val="000000"/>
                </a:solidFill>
                <a:latin typeface="Calibri" panose="020F0502020204030204" pitchFamily="34" charset="0"/>
              </a:rPr>
              <a:t>Qradar</a:t>
            </a:r>
            <a:r>
              <a:rPr lang="en-US" sz="1600" dirty="0" smtClean="0">
                <a:solidFill>
                  <a:srgbClr val="000000"/>
                </a:solidFill>
                <a:latin typeface="Calibri" panose="020F0502020204030204" pitchFamily="34" charset="0"/>
              </a:rPr>
              <a:t>), bringing together more visibility with more critical assets, improving threat detection and prevention capability, and applying cybersecurity intelligence procedures.</a:t>
            </a:r>
            <a:endParaRPr lang="en-US" sz="1600" dirty="0">
              <a:solidFill>
                <a:srgbClr val="000000"/>
              </a:solidFill>
              <a:latin typeface="Calibri" panose="020F0502020204030204" pitchFamily="34" charset="0"/>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771" t="20312" r="26502" b="8073"/>
          <a:stretch/>
        </p:blipFill>
        <p:spPr bwMode="auto">
          <a:xfrm>
            <a:off x="5652120" y="764704"/>
            <a:ext cx="3226491" cy="302339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3531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CO" dirty="0" smtClean="0"/>
              <a:t>PRESENTACIÓN DCV</a:t>
            </a:r>
            <a:br>
              <a:rPr lang="es-CO" dirty="0" smtClean="0"/>
            </a:br>
            <a:r>
              <a:rPr lang="es-CO" dirty="0" smtClean="0"/>
              <a:t>CHILE</a:t>
            </a:r>
            <a:endParaRPr lang="es-CO" dirty="0"/>
          </a:p>
        </p:txBody>
      </p:sp>
      <p:sp>
        <p:nvSpPr>
          <p:cNvPr id="3" name="2 Subtítulo"/>
          <p:cNvSpPr>
            <a:spLocks noGrp="1"/>
          </p:cNvSpPr>
          <p:nvPr>
            <p:ph type="subTitle" idx="1"/>
          </p:nvPr>
        </p:nvSpPr>
        <p:spPr/>
        <p:txBody>
          <a:bodyPr>
            <a:normAutofit/>
          </a:bodyPr>
          <a:lstStyle/>
          <a:p>
            <a:r>
              <a:rPr lang="es-MX" sz="2000" dirty="0">
                <a:solidFill>
                  <a:schemeClr val="tx1"/>
                </a:solidFill>
              </a:rPr>
              <a:t>PRESENTATION DCV CHILE</a:t>
            </a:r>
            <a:endParaRPr lang="es-CO" sz="2000" dirty="0">
              <a:solidFill>
                <a:schemeClr val="tx1"/>
              </a:solidFill>
            </a:endParaRPr>
          </a:p>
        </p:txBody>
      </p:sp>
    </p:spTree>
    <p:extLst>
      <p:ext uri="{BB962C8B-B14F-4D97-AF65-F5344CB8AC3E}">
        <p14:creationId xmlns:p14="http://schemas.microsoft.com/office/powerpoint/2010/main" val="341836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188640"/>
            <a:ext cx="7772400" cy="1470025"/>
          </a:xfrm>
        </p:spPr>
        <p:txBody>
          <a:bodyPr/>
          <a:lstStyle/>
          <a:p>
            <a:r>
              <a:rPr lang="es-CO" dirty="0" smtClean="0"/>
              <a:t>PREGUNTAS</a:t>
            </a:r>
            <a:endParaRPr lang="es-CO" dirty="0"/>
          </a:p>
        </p:txBody>
      </p:sp>
      <p:sp>
        <p:nvSpPr>
          <p:cNvPr id="3" name="2 Subtítulo"/>
          <p:cNvSpPr>
            <a:spLocks noGrp="1"/>
          </p:cNvSpPr>
          <p:nvPr>
            <p:ph type="subTitle" idx="1"/>
          </p:nvPr>
        </p:nvSpPr>
        <p:spPr>
          <a:xfrm>
            <a:off x="179512" y="1484784"/>
            <a:ext cx="8784976" cy="4730080"/>
          </a:xfrm>
        </p:spPr>
        <p:txBody>
          <a:bodyPr>
            <a:normAutofit fontScale="70000" lnSpcReduction="20000"/>
          </a:bodyPr>
          <a:lstStyle/>
          <a:p>
            <a:pPr algn="l"/>
            <a:r>
              <a:rPr lang="es-CO" b="1" i="1" dirty="0"/>
              <a:t>Sesión 2: Prácticas líderes </a:t>
            </a:r>
            <a:r>
              <a:rPr lang="es-CO" b="1" i="1" dirty="0" smtClean="0"/>
              <a:t>internacionales</a:t>
            </a:r>
          </a:p>
          <a:p>
            <a:pPr algn="l"/>
            <a:endParaRPr lang="es-CO" dirty="0"/>
          </a:p>
          <a:p>
            <a:pPr lvl="0" algn="l"/>
            <a:r>
              <a:rPr lang="es-CO" i="1" dirty="0"/>
              <a:t>¿Qué mecanismos está adoptando su compañía para afrontar este riesgo?</a:t>
            </a:r>
          </a:p>
          <a:p>
            <a:pPr lvl="0" algn="l"/>
            <a:r>
              <a:rPr lang="en-US" i="1" dirty="0" smtClean="0"/>
              <a:t>¿What </a:t>
            </a:r>
            <a:r>
              <a:rPr lang="en-US" i="1" dirty="0"/>
              <a:t>mechanisms are you adopting in your organization to confront this risk?</a:t>
            </a:r>
          </a:p>
          <a:p>
            <a:pPr lvl="0" algn="l"/>
            <a:endParaRPr lang="es-CO" i="1" dirty="0"/>
          </a:p>
          <a:p>
            <a:pPr lvl="0" algn="l"/>
            <a:r>
              <a:rPr lang="es-CO" i="1" dirty="0"/>
              <a:t>¿Han tenido algún acercamiento o experiencia con la norma ISO 27001: Sistema de Gestión de Seguridad de la Información. Dar detalles</a:t>
            </a:r>
            <a:r>
              <a:rPr lang="es-CO" i="1" dirty="0" smtClean="0"/>
              <a:t>?</a:t>
            </a:r>
          </a:p>
          <a:p>
            <a:pPr lvl="0" algn="l"/>
            <a:r>
              <a:rPr lang="en-US" i="1" dirty="0" smtClean="0"/>
              <a:t>¿If </a:t>
            </a:r>
            <a:r>
              <a:rPr lang="en-US" i="1" dirty="0"/>
              <a:t>you have an approach or experience in implementing ISO 27001: System for the Management of Information Security would you provide details?</a:t>
            </a:r>
          </a:p>
          <a:p>
            <a:pPr algn="l"/>
            <a:endParaRPr lang="es-CO" i="1" dirty="0"/>
          </a:p>
          <a:p>
            <a:pPr algn="l"/>
            <a:r>
              <a:rPr lang="es-CO" i="1" dirty="0"/>
              <a:t>¿Han avanzado en la implementación de prácticas recomendadas en la Guía de </a:t>
            </a:r>
            <a:r>
              <a:rPr lang="es-CO" i="1" dirty="0" err="1"/>
              <a:t>Ciber</a:t>
            </a:r>
            <a:r>
              <a:rPr lang="es-CO" i="1" dirty="0"/>
              <a:t>-resiliencia de </a:t>
            </a:r>
            <a:r>
              <a:rPr lang="es-CO" i="1" dirty="0" err="1"/>
              <a:t>IOSCO</a:t>
            </a:r>
            <a:r>
              <a:rPr lang="es-CO" i="1" dirty="0"/>
              <a:t> (Junio 2016</a:t>
            </a:r>
            <a:r>
              <a:rPr lang="es-CO" i="1" dirty="0" smtClean="0"/>
              <a:t>)? </a:t>
            </a:r>
          </a:p>
          <a:p>
            <a:pPr algn="l"/>
            <a:r>
              <a:rPr lang="en-US" i="1" dirty="0" smtClean="0"/>
              <a:t>¿</a:t>
            </a:r>
            <a:r>
              <a:rPr lang="en-US" i="1" dirty="0"/>
              <a:t>Are you making advances in the implementation of the recommendations in the IOSCO Cyber-resilience Guide (June 2016)?</a:t>
            </a:r>
          </a:p>
          <a:p>
            <a:pPr algn="l"/>
            <a:endParaRPr lang="es-CO" dirty="0"/>
          </a:p>
        </p:txBody>
      </p:sp>
    </p:spTree>
    <p:extLst>
      <p:ext uri="{BB962C8B-B14F-4D97-AF65-F5344CB8AC3E}">
        <p14:creationId xmlns:p14="http://schemas.microsoft.com/office/powerpoint/2010/main" val="4162469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11560" y="692696"/>
            <a:ext cx="7772400" cy="1470025"/>
          </a:xfrm>
        </p:spPr>
        <p:txBody>
          <a:bodyPr/>
          <a:lstStyle/>
          <a:p>
            <a:r>
              <a:rPr lang="es-CO" dirty="0" smtClean="0"/>
              <a:t>SESIÓN 3</a:t>
            </a:r>
            <a:endParaRPr lang="es-CO" dirty="0"/>
          </a:p>
        </p:txBody>
      </p:sp>
      <p:sp>
        <p:nvSpPr>
          <p:cNvPr id="3" name="2 Subtítulo"/>
          <p:cNvSpPr>
            <a:spLocks noGrp="1"/>
          </p:cNvSpPr>
          <p:nvPr>
            <p:ph type="subTitle" idx="1"/>
          </p:nvPr>
        </p:nvSpPr>
        <p:spPr>
          <a:xfrm>
            <a:off x="1331640" y="2132856"/>
            <a:ext cx="6400800" cy="1752600"/>
          </a:xfrm>
        </p:spPr>
        <p:txBody>
          <a:bodyPr>
            <a:normAutofit fontScale="47500" lnSpcReduction="20000"/>
          </a:bodyPr>
          <a:lstStyle/>
          <a:p>
            <a:r>
              <a:rPr lang="es-CO" b="1" i="1" dirty="0"/>
              <a:t>Sesión 3: Redes colaborativas, compartir información</a:t>
            </a:r>
            <a:endParaRPr lang="es-CO" dirty="0"/>
          </a:p>
          <a:p>
            <a:pPr lvl="0"/>
            <a:r>
              <a:rPr lang="es-CO" i="1" dirty="0"/>
              <a:t>Video </a:t>
            </a:r>
            <a:r>
              <a:rPr lang="es-CO" i="1" dirty="0" err="1"/>
              <a:t>ciberseguridad</a:t>
            </a:r>
            <a:endParaRPr lang="es-CO" dirty="0"/>
          </a:p>
          <a:p>
            <a:pPr lvl="0"/>
            <a:r>
              <a:rPr lang="es-CO" i="1" dirty="0"/>
              <a:t>Presentación actividades  con clientes internos y externos en DECEVAL</a:t>
            </a:r>
            <a:endParaRPr lang="es-CO" dirty="0"/>
          </a:p>
          <a:p>
            <a:r>
              <a:rPr lang="es-CO" i="1" dirty="0" smtClean="0"/>
              <a:t>Presentación </a:t>
            </a:r>
            <a:r>
              <a:rPr lang="es-CO" i="1" dirty="0"/>
              <a:t>mesa de trabajo del Ministerio de Defensa </a:t>
            </a:r>
            <a:r>
              <a:rPr lang="es-CO" i="1" dirty="0" smtClean="0"/>
              <a:t>Nacional</a:t>
            </a:r>
          </a:p>
          <a:p>
            <a:pPr lvl="0"/>
            <a:r>
              <a:rPr lang="es-CO" i="1" dirty="0"/>
              <a:t>Presentación mesa de trabajo </a:t>
            </a:r>
            <a:r>
              <a:rPr lang="es-CO" i="1" dirty="0" err="1"/>
              <a:t>ciber</a:t>
            </a:r>
            <a:r>
              <a:rPr lang="es-CO" i="1" dirty="0"/>
              <a:t> seguridad del mercadeo </a:t>
            </a:r>
            <a:r>
              <a:rPr lang="es-CO" i="1" dirty="0" smtClean="0"/>
              <a:t>valores</a:t>
            </a:r>
            <a:endParaRPr lang="es-CO" dirty="0"/>
          </a:p>
        </p:txBody>
      </p:sp>
      <p:sp>
        <p:nvSpPr>
          <p:cNvPr id="4" name="2 Subtítulo"/>
          <p:cNvSpPr txBox="1">
            <a:spLocks/>
          </p:cNvSpPr>
          <p:nvPr/>
        </p:nvSpPr>
        <p:spPr>
          <a:xfrm>
            <a:off x="1265772" y="3501008"/>
            <a:ext cx="6400800" cy="1752600"/>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i="1" dirty="0"/>
              <a:t>Session 3: </a:t>
            </a:r>
            <a:r>
              <a:rPr lang="en-US" sz="2900" i="1" dirty="0"/>
              <a:t>Collaborative networks, information sharing</a:t>
            </a:r>
          </a:p>
          <a:p>
            <a:r>
              <a:rPr lang="en-US" sz="2900" i="1" dirty="0"/>
              <a:t>- Cyber security video</a:t>
            </a:r>
          </a:p>
          <a:p>
            <a:r>
              <a:rPr lang="en-US" sz="2900" i="1" dirty="0"/>
              <a:t>- Presentation of activities with internal and external clients in DECEVAL</a:t>
            </a:r>
          </a:p>
          <a:p>
            <a:r>
              <a:rPr lang="en-US" sz="2900" i="1" dirty="0"/>
              <a:t>- Presentation of cyber security workshop of the securities market</a:t>
            </a:r>
          </a:p>
          <a:p>
            <a:r>
              <a:rPr lang="en-US" sz="2900" i="1" dirty="0"/>
              <a:t>- </a:t>
            </a:r>
            <a:r>
              <a:rPr lang="en-US" sz="2900" i="1" dirty="0" err="1"/>
              <a:t>Presnetation</a:t>
            </a:r>
            <a:r>
              <a:rPr lang="en-US" sz="2900" i="1" dirty="0"/>
              <a:t> of the workshop of the National Ministry of </a:t>
            </a:r>
            <a:r>
              <a:rPr lang="en-US" sz="2900" i="1" dirty="0" err="1"/>
              <a:t>Defence</a:t>
            </a:r>
            <a:endParaRPr lang="es-CO" sz="2900" dirty="0"/>
          </a:p>
        </p:txBody>
      </p:sp>
    </p:spTree>
    <p:extLst>
      <p:ext uri="{BB962C8B-B14F-4D97-AF65-F5344CB8AC3E}">
        <p14:creationId xmlns:p14="http://schemas.microsoft.com/office/powerpoint/2010/main" val="9380199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2276872"/>
            <a:ext cx="7772400" cy="1829761"/>
          </a:xfrm>
        </p:spPr>
        <p:txBody>
          <a:bodyPr>
            <a:normAutofit fontScale="90000"/>
          </a:bodyPr>
          <a:lstStyle/>
          <a:p>
            <a:r>
              <a:rPr lang="es-CO" sz="3600" i="1" dirty="0" smtClean="0"/>
              <a:t>Actividades</a:t>
            </a:r>
            <a:r>
              <a:rPr lang="es-CO" sz="3600" i="1" dirty="0"/>
              <a:t> </a:t>
            </a:r>
            <a:r>
              <a:rPr lang="es-CO" sz="3600" i="1" dirty="0" smtClean="0"/>
              <a:t>con </a:t>
            </a:r>
            <a:r>
              <a:rPr lang="es-CO" sz="3600" i="1" dirty="0"/>
              <a:t>clientes internos y externos en </a:t>
            </a:r>
            <a:r>
              <a:rPr lang="es-CO" sz="3600" i="1" dirty="0" smtClean="0"/>
              <a:t>DECEVAL</a:t>
            </a:r>
            <a:br>
              <a:rPr lang="es-CO" sz="3600" i="1" dirty="0" smtClean="0"/>
            </a:br>
            <a:r>
              <a:rPr lang="es-CO" sz="2200" i="1" dirty="0"/>
              <a:t/>
            </a:r>
            <a:br>
              <a:rPr lang="es-CO" sz="2200" i="1" dirty="0"/>
            </a:br>
            <a:r>
              <a:rPr lang="en-US" sz="2200" dirty="0"/>
              <a:t>Activities with internal and external customers DECEVAL</a:t>
            </a:r>
            <a:endParaRPr lang="es-CO"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52687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77 Imagen"/>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016" y="-10869"/>
            <a:ext cx="9152016" cy="6868869"/>
          </a:xfrm>
          <a:prstGeom prst="rect">
            <a:avLst/>
          </a:prstGeom>
        </p:spPr>
      </p:pic>
      <p:grpSp>
        <p:nvGrpSpPr>
          <p:cNvPr id="10" name="9 Grupo"/>
          <p:cNvGrpSpPr/>
          <p:nvPr/>
        </p:nvGrpSpPr>
        <p:grpSpPr>
          <a:xfrm>
            <a:off x="3529115" y="4660687"/>
            <a:ext cx="2658348" cy="1331306"/>
            <a:chOff x="192723" y="1045472"/>
            <a:chExt cx="1884534" cy="1806899"/>
          </a:xfrm>
        </p:grpSpPr>
        <p:sp>
          <p:nvSpPr>
            <p:cNvPr id="8" name="7 Elipse"/>
            <p:cNvSpPr/>
            <p:nvPr/>
          </p:nvSpPr>
          <p:spPr>
            <a:xfrm>
              <a:off x="192723" y="1202019"/>
              <a:ext cx="1884534" cy="1650352"/>
            </a:xfrm>
            <a:prstGeom prst="ellips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s-MX">
                <a:solidFill>
                  <a:schemeClr val="tx2">
                    <a:lumMod val="75000"/>
                  </a:schemeClr>
                </a:solidFill>
              </a:endParaRPr>
            </a:p>
          </p:txBody>
        </p:sp>
        <p:sp>
          <p:nvSpPr>
            <p:cNvPr id="4" name="3 CuadroTexto"/>
            <p:cNvSpPr txBox="1"/>
            <p:nvPr/>
          </p:nvSpPr>
          <p:spPr>
            <a:xfrm>
              <a:off x="232200" y="1901639"/>
              <a:ext cx="1837700" cy="796038"/>
            </a:xfrm>
            <a:prstGeom prst="rect">
              <a:avLst/>
            </a:prstGeom>
            <a:noFill/>
          </p:spPr>
          <p:txBody>
            <a:bodyPr wrap="square" rtlCol="0">
              <a:spAutoFit/>
            </a:bodyPr>
            <a:lstStyle/>
            <a:p>
              <a:pPr algn="ctr" fontAlgn="auto">
                <a:spcBef>
                  <a:spcPts val="0"/>
                </a:spcBef>
                <a:spcAft>
                  <a:spcPts val="0"/>
                </a:spcAft>
              </a:pPr>
              <a:r>
                <a:rPr lang="es-MX" dirty="0" err="1">
                  <a:solidFill>
                    <a:schemeClr val="tx2">
                      <a:lumMod val="75000"/>
                    </a:schemeClr>
                  </a:solidFill>
                  <a:cs typeface="Aharoni" pitchFamily="2" charset="-79"/>
                </a:rPr>
                <a:t>MONITORING</a:t>
              </a:r>
              <a:r>
                <a:rPr lang="es-MX" dirty="0">
                  <a:solidFill>
                    <a:schemeClr val="tx2">
                      <a:lumMod val="75000"/>
                    </a:schemeClr>
                  </a:solidFill>
                  <a:cs typeface="Aharoni" pitchFamily="2" charset="-79"/>
                </a:rPr>
                <a:t> </a:t>
              </a:r>
              <a:r>
                <a:rPr lang="es-MX" dirty="0" err="1">
                  <a:solidFill>
                    <a:schemeClr val="tx2">
                      <a:lumMod val="75000"/>
                    </a:schemeClr>
                  </a:solidFill>
                  <a:cs typeface="Aharoni" pitchFamily="2" charset="-79"/>
                </a:rPr>
                <a:t>ACTIVITIES</a:t>
              </a:r>
              <a:endParaRPr lang="es-MX" dirty="0">
                <a:solidFill>
                  <a:schemeClr val="tx2">
                    <a:lumMod val="75000"/>
                  </a:schemeClr>
                </a:solidFill>
                <a:cs typeface="Aharoni" pitchFamily="2" charset="-79"/>
              </a:endParaRPr>
            </a:p>
          </p:txBody>
        </p:sp>
        <p:sp>
          <p:nvSpPr>
            <p:cNvPr id="5" name="4 CuadroTexto"/>
            <p:cNvSpPr txBox="1"/>
            <p:nvPr/>
          </p:nvSpPr>
          <p:spPr>
            <a:xfrm>
              <a:off x="753199" y="1045472"/>
              <a:ext cx="795699" cy="1127861"/>
            </a:xfrm>
            <a:prstGeom prst="rect">
              <a:avLst/>
            </a:prstGeom>
            <a:noFill/>
          </p:spPr>
          <p:txBody>
            <a:bodyPr wrap="none" rtlCol="0">
              <a:spAutoFit/>
            </a:bodyPr>
            <a:lstStyle/>
            <a:p>
              <a:pPr algn="ctr" fontAlgn="auto">
                <a:spcBef>
                  <a:spcPts val="0"/>
                </a:spcBef>
                <a:spcAft>
                  <a:spcPts val="0"/>
                </a:spcAft>
              </a:pPr>
              <a:r>
                <a:rPr lang="es-MX" sz="4800" dirty="0" smtClean="0">
                  <a:solidFill>
                    <a:schemeClr val="tx2">
                      <a:lumMod val="75000"/>
                    </a:schemeClr>
                  </a:solidFill>
                  <a:cs typeface="Aharoni" pitchFamily="2" charset="-79"/>
                </a:rPr>
                <a:t>208</a:t>
              </a:r>
            </a:p>
          </p:txBody>
        </p:sp>
      </p:grpSp>
      <p:grpSp>
        <p:nvGrpSpPr>
          <p:cNvPr id="26" name="25 Grupo"/>
          <p:cNvGrpSpPr/>
          <p:nvPr/>
        </p:nvGrpSpPr>
        <p:grpSpPr>
          <a:xfrm>
            <a:off x="-411450" y="2204864"/>
            <a:ext cx="4479394" cy="1182665"/>
            <a:chOff x="-646315" y="1714772"/>
            <a:chExt cx="4791845" cy="1334397"/>
          </a:xfrm>
          <a:solidFill>
            <a:schemeClr val="accent5">
              <a:lumMod val="75000"/>
            </a:schemeClr>
          </a:solidFill>
        </p:grpSpPr>
        <p:sp>
          <p:nvSpPr>
            <p:cNvPr id="27" name="26 Rectángulo redondeado"/>
            <p:cNvSpPr/>
            <p:nvPr/>
          </p:nvSpPr>
          <p:spPr>
            <a:xfrm>
              <a:off x="393029" y="1772816"/>
              <a:ext cx="2736222" cy="1276353"/>
            </a:xfrm>
            <a:prstGeom prst="roundRect">
              <a:avLst/>
            </a:prstGeom>
            <a:solidFill>
              <a:schemeClr val="bg1"/>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s-MX">
                <a:solidFill>
                  <a:schemeClr val="tx2">
                    <a:lumMod val="75000"/>
                  </a:schemeClr>
                </a:solidFill>
              </a:endParaRPr>
            </a:p>
          </p:txBody>
        </p:sp>
        <p:sp>
          <p:nvSpPr>
            <p:cNvPr id="28" name="27 CuadroTexto"/>
            <p:cNvSpPr txBox="1"/>
            <p:nvPr/>
          </p:nvSpPr>
          <p:spPr>
            <a:xfrm>
              <a:off x="-646315" y="2536716"/>
              <a:ext cx="4791845" cy="381252"/>
            </a:xfrm>
            <a:prstGeom prst="rect">
              <a:avLst/>
            </a:prstGeom>
            <a:noFill/>
          </p:spPr>
          <p:txBody>
            <a:bodyPr wrap="square" rtlCol="0">
              <a:spAutoFit/>
            </a:bodyPr>
            <a:lstStyle/>
            <a:p>
              <a:pPr algn="ctr" fontAlgn="auto">
                <a:spcBef>
                  <a:spcPts val="0"/>
                </a:spcBef>
                <a:spcAft>
                  <a:spcPts val="0"/>
                </a:spcAft>
              </a:pPr>
              <a:r>
                <a:rPr lang="es-MX" dirty="0" err="1" smtClean="0">
                  <a:solidFill>
                    <a:schemeClr val="tx2">
                      <a:lumMod val="75000"/>
                    </a:schemeClr>
                  </a:solidFill>
                  <a:cs typeface="Aharoni" pitchFamily="2" charset="-79"/>
                </a:rPr>
                <a:t>TRAINED</a:t>
              </a:r>
              <a:r>
                <a:rPr lang="es-MX" dirty="0" smtClean="0">
                  <a:solidFill>
                    <a:schemeClr val="tx2">
                      <a:lumMod val="75000"/>
                    </a:schemeClr>
                  </a:solidFill>
                  <a:cs typeface="Aharoni" pitchFamily="2" charset="-79"/>
                </a:rPr>
                <a:t> </a:t>
              </a:r>
              <a:r>
                <a:rPr lang="es-MX" dirty="0" err="1" smtClean="0">
                  <a:solidFill>
                    <a:schemeClr val="tx2">
                      <a:lumMod val="75000"/>
                    </a:schemeClr>
                  </a:solidFill>
                  <a:cs typeface="Aharoni" pitchFamily="2" charset="-79"/>
                </a:rPr>
                <a:t>EMPLOYEES</a:t>
              </a:r>
              <a:endParaRPr lang="es-MX" dirty="0">
                <a:solidFill>
                  <a:schemeClr val="tx2">
                    <a:lumMod val="75000"/>
                  </a:schemeClr>
                </a:solidFill>
                <a:cs typeface="Aharoni" pitchFamily="2" charset="-79"/>
              </a:endParaRPr>
            </a:p>
          </p:txBody>
        </p:sp>
        <p:sp>
          <p:nvSpPr>
            <p:cNvPr id="29" name="28 CuadroTexto"/>
            <p:cNvSpPr txBox="1"/>
            <p:nvPr/>
          </p:nvSpPr>
          <p:spPr>
            <a:xfrm>
              <a:off x="541347" y="1714772"/>
              <a:ext cx="1854061" cy="1041790"/>
            </a:xfrm>
            <a:prstGeom prst="rect">
              <a:avLst/>
            </a:prstGeom>
            <a:noFill/>
          </p:spPr>
          <p:txBody>
            <a:bodyPr wrap="none" rtlCol="0">
              <a:spAutoFit/>
            </a:bodyPr>
            <a:lstStyle/>
            <a:p>
              <a:pPr fontAlgn="auto">
                <a:spcBef>
                  <a:spcPts val="0"/>
                </a:spcBef>
                <a:spcAft>
                  <a:spcPts val="0"/>
                </a:spcAft>
              </a:pPr>
              <a:r>
                <a:rPr lang="es-MX" sz="5400" dirty="0" smtClean="0">
                  <a:solidFill>
                    <a:schemeClr val="tx2">
                      <a:lumMod val="75000"/>
                    </a:schemeClr>
                  </a:solidFill>
                  <a:cs typeface="Aharoni" pitchFamily="2" charset="-79"/>
                </a:rPr>
                <a:t>100%</a:t>
              </a:r>
            </a:p>
          </p:txBody>
        </p:sp>
      </p:grpSp>
      <p:grpSp>
        <p:nvGrpSpPr>
          <p:cNvPr id="38" name="37 Grupo"/>
          <p:cNvGrpSpPr/>
          <p:nvPr/>
        </p:nvGrpSpPr>
        <p:grpSpPr>
          <a:xfrm>
            <a:off x="6444208" y="4581128"/>
            <a:ext cx="2699792" cy="1440160"/>
            <a:chOff x="6638575" y="4061035"/>
            <a:chExt cx="2177480" cy="1637838"/>
          </a:xfrm>
        </p:grpSpPr>
        <p:sp>
          <p:nvSpPr>
            <p:cNvPr id="31" name="30 Elipse"/>
            <p:cNvSpPr/>
            <p:nvPr/>
          </p:nvSpPr>
          <p:spPr>
            <a:xfrm>
              <a:off x="6638575" y="4264723"/>
              <a:ext cx="2177480" cy="1395241"/>
            </a:xfrm>
            <a:prstGeom prst="ellips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s-MX">
                <a:solidFill>
                  <a:schemeClr val="tx2">
                    <a:lumMod val="75000"/>
                  </a:schemeClr>
                </a:solidFill>
              </a:endParaRPr>
            </a:p>
          </p:txBody>
        </p:sp>
        <p:sp>
          <p:nvSpPr>
            <p:cNvPr id="32" name="31 CuadroTexto"/>
            <p:cNvSpPr txBox="1"/>
            <p:nvPr/>
          </p:nvSpPr>
          <p:spPr>
            <a:xfrm>
              <a:off x="6703707" y="4867876"/>
              <a:ext cx="2095108" cy="830997"/>
            </a:xfrm>
            <a:prstGeom prst="rect">
              <a:avLst/>
            </a:prstGeom>
            <a:noFill/>
          </p:spPr>
          <p:txBody>
            <a:bodyPr wrap="square" rtlCol="0">
              <a:spAutoFit/>
            </a:bodyPr>
            <a:lstStyle/>
            <a:p>
              <a:pPr algn="ctr" fontAlgn="auto">
                <a:spcBef>
                  <a:spcPts val="0"/>
                </a:spcBef>
                <a:spcAft>
                  <a:spcPts val="0"/>
                </a:spcAft>
              </a:pPr>
              <a:r>
                <a:rPr lang="en-US" sz="1600" dirty="0" smtClean="0">
                  <a:solidFill>
                    <a:schemeClr val="tx2">
                      <a:lumMod val="75000"/>
                    </a:schemeClr>
                  </a:solidFill>
                  <a:cs typeface="Aharoni" pitchFamily="2" charset="-79"/>
                </a:rPr>
                <a:t>COMMITTEES (INTERNAL AND BOARD)</a:t>
              </a:r>
              <a:endParaRPr lang="en-US" sz="1600" dirty="0">
                <a:solidFill>
                  <a:schemeClr val="tx2">
                    <a:lumMod val="75000"/>
                  </a:schemeClr>
                </a:solidFill>
                <a:cs typeface="Aharoni" pitchFamily="2" charset="-79"/>
              </a:endParaRPr>
            </a:p>
          </p:txBody>
        </p:sp>
        <p:sp>
          <p:nvSpPr>
            <p:cNvPr id="33" name="32 CuadroTexto"/>
            <p:cNvSpPr txBox="1"/>
            <p:nvPr/>
          </p:nvSpPr>
          <p:spPr>
            <a:xfrm>
              <a:off x="7326656" y="4061035"/>
              <a:ext cx="756593" cy="1120071"/>
            </a:xfrm>
            <a:prstGeom prst="rect">
              <a:avLst/>
            </a:prstGeom>
            <a:noFill/>
          </p:spPr>
          <p:txBody>
            <a:bodyPr wrap="none" rtlCol="0">
              <a:spAutoFit/>
            </a:bodyPr>
            <a:lstStyle/>
            <a:p>
              <a:pPr fontAlgn="auto">
                <a:spcBef>
                  <a:spcPts val="0"/>
                </a:spcBef>
                <a:spcAft>
                  <a:spcPts val="0"/>
                </a:spcAft>
              </a:pPr>
              <a:r>
                <a:rPr lang="es-MX" sz="5800" dirty="0" smtClean="0">
                  <a:solidFill>
                    <a:schemeClr val="tx2">
                      <a:lumMod val="75000"/>
                    </a:schemeClr>
                  </a:solidFill>
                  <a:cs typeface="Aharoni" pitchFamily="2" charset="-79"/>
                </a:rPr>
                <a:t>15</a:t>
              </a:r>
              <a:endParaRPr lang="es-MX" sz="5800" dirty="0">
                <a:solidFill>
                  <a:schemeClr val="tx2">
                    <a:lumMod val="75000"/>
                  </a:schemeClr>
                </a:solidFill>
                <a:cs typeface="Aharoni" pitchFamily="2" charset="-79"/>
              </a:endParaRPr>
            </a:p>
          </p:txBody>
        </p:sp>
      </p:grpSp>
      <p:grpSp>
        <p:nvGrpSpPr>
          <p:cNvPr id="48" name="47 Grupo"/>
          <p:cNvGrpSpPr/>
          <p:nvPr/>
        </p:nvGrpSpPr>
        <p:grpSpPr>
          <a:xfrm>
            <a:off x="256743" y="3454834"/>
            <a:ext cx="2803089" cy="1270313"/>
            <a:chOff x="6816405" y="4399677"/>
            <a:chExt cx="1875630" cy="1112523"/>
          </a:xfrm>
        </p:grpSpPr>
        <p:sp>
          <p:nvSpPr>
            <p:cNvPr id="49" name="48 Elipse"/>
            <p:cNvSpPr/>
            <p:nvPr/>
          </p:nvSpPr>
          <p:spPr>
            <a:xfrm>
              <a:off x="6816405" y="4519876"/>
              <a:ext cx="1875630" cy="992324"/>
            </a:xfrm>
            <a:prstGeom prst="ellips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s-MX">
                <a:solidFill>
                  <a:schemeClr val="tx2">
                    <a:lumMod val="75000"/>
                  </a:schemeClr>
                </a:solidFill>
              </a:endParaRPr>
            </a:p>
          </p:txBody>
        </p:sp>
        <p:sp>
          <p:nvSpPr>
            <p:cNvPr id="51" name="50 CuadroTexto"/>
            <p:cNvSpPr txBox="1"/>
            <p:nvPr/>
          </p:nvSpPr>
          <p:spPr>
            <a:xfrm>
              <a:off x="6909276" y="4998451"/>
              <a:ext cx="1674799" cy="291302"/>
            </a:xfrm>
            <a:prstGeom prst="rect">
              <a:avLst/>
            </a:prstGeom>
            <a:noFill/>
          </p:spPr>
          <p:txBody>
            <a:bodyPr wrap="none" rtlCol="0">
              <a:spAutoFit/>
            </a:bodyPr>
            <a:lstStyle/>
            <a:p>
              <a:pPr algn="ctr" fontAlgn="auto">
                <a:spcBef>
                  <a:spcPts val="0"/>
                </a:spcBef>
                <a:spcAft>
                  <a:spcPts val="0"/>
                </a:spcAft>
              </a:pPr>
              <a:r>
                <a:rPr lang="es-MX" sz="1600" dirty="0" err="1">
                  <a:solidFill>
                    <a:schemeClr val="tx2">
                      <a:lumMod val="75000"/>
                    </a:schemeClr>
                  </a:solidFill>
                  <a:cs typeface="Aharoni" pitchFamily="2" charset="-79"/>
                </a:rPr>
                <a:t>AWARENESS</a:t>
              </a:r>
              <a:r>
                <a:rPr lang="es-MX" sz="1600" dirty="0">
                  <a:solidFill>
                    <a:schemeClr val="tx2">
                      <a:lumMod val="75000"/>
                    </a:schemeClr>
                  </a:solidFill>
                  <a:cs typeface="Aharoni" pitchFamily="2" charset="-79"/>
                </a:rPr>
                <a:t> </a:t>
              </a:r>
              <a:r>
                <a:rPr lang="es-MX" sz="1600" dirty="0" err="1">
                  <a:solidFill>
                    <a:schemeClr val="tx2">
                      <a:lumMod val="75000"/>
                    </a:schemeClr>
                  </a:solidFill>
                  <a:cs typeface="Aharoni" pitchFamily="2" charset="-79"/>
                </a:rPr>
                <a:t>ACTIVITIES</a:t>
              </a:r>
              <a:endParaRPr lang="es-MX" sz="1600" dirty="0">
                <a:solidFill>
                  <a:schemeClr val="tx2">
                    <a:lumMod val="75000"/>
                  </a:schemeClr>
                </a:solidFill>
                <a:cs typeface="Aharoni" pitchFamily="2" charset="-79"/>
              </a:endParaRPr>
            </a:p>
          </p:txBody>
        </p:sp>
        <p:sp>
          <p:nvSpPr>
            <p:cNvPr id="52" name="51 CuadroTexto"/>
            <p:cNvSpPr txBox="1"/>
            <p:nvPr/>
          </p:nvSpPr>
          <p:spPr>
            <a:xfrm>
              <a:off x="7467975" y="4399677"/>
              <a:ext cx="886781" cy="923330"/>
            </a:xfrm>
            <a:prstGeom prst="rect">
              <a:avLst/>
            </a:prstGeom>
            <a:noFill/>
          </p:spPr>
          <p:txBody>
            <a:bodyPr wrap="none" rtlCol="0">
              <a:spAutoFit/>
            </a:bodyPr>
            <a:lstStyle/>
            <a:p>
              <a:pPr fontAlgn="auto">
                <a:spcBef>
                  <a:spcPts val="0"/>
                </a:spcBef>
                <a:spcAft>
                  <a:spcPts val="0"/>
                </a:spcAft>
              </a:pPr>
              <a:r>
                <a:rPr lang="es-MX" sz="5400" dirty="0" smtClean="0">
                  <a:solidFill>
                    <a:schemeClr val="tx2">
                      <a:lumMod val="75000"/>
                    </a:schemeClr>
                  </a:solidFill>
                  <a:cs typeface="Aharoni" pitchFamily="2" charset="-79"/>
                </a:rPr>
                <a:t>14</a:t>
              </a:r>
            </a:p>
          </p:txBody>
        </p:sp>
      </p:grpSp>
      <p:grpSp>
        <p:nvGrpSpPr>
          <p:cNvPr id="53" name="52 Grupo"/>
          <p:cNvGrpSpPr/>
          <p:nvPr/>
        </p:nvGrpSpPr>
        <p:grpSpPr>
          <a:xfrm>
            <a:off x="4860031" y="1412776"/>
            <a:ext cx="2808313" cy="1584177"/>
            <a:chOff x="257958" y="1150215"/>
            <a:chExt cx="2127249" cy="1951113"/>
          </a:xfrm>
        </p:grpSpPr>
        <p:sp>
          <p:nvSpPr>
            <p:cNvPr id="55" name="54 Elipse"/>
            <p:cNvSpPr/>
            <p:nvPr/>
          </p:nvSpPr>
          <p:spPr>
            <a:xfrm>
              <a:off x="257958" y="1336607"/>
              <a:ext cx="2127249" cy="1764721"/>
            </a:xfrm>
            <a:prstGeom prst="ellips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s-MX">
                <a:solidFill>
                  <a:schemeClr val="tx2">
                    <a:lumMod val="75000"/>
                  </a:schemeClr>
                </a:solidFill>
              </a:endParaRPr>
            </a:p>
          </p:txBody>
        </p:sp>
        <p:sp>
          <p:nvSpPr>
            <p:cNvPr id="56" name="55 CuadroTexto"/>
            <p:cNvSpPr txBox="1"/>
            <p:nvPr/>
          </p:nvSpPr>
          <p:spPr>
            <a:xfrm>
              <a:off x="312504" y="1887603"/>
              <a:ext cx="1993223" cy="947663"/>
            </a:xfrm>
            <a:prstGeom prst="rect">
              <a:avLst/>
            </a:prstGeom>
            <a:noFill/>
          </p:spPr>
          <p:txBody>
            <a:bodyPr wrap="square" rtlCol="0">
              <a:spAutoFit/>
            </a:bodyPr>
            <a:lstStyle/>
            <a:p>
              <a:pPr algn="ctr"/>
              <a:r>
                <a:rPr lang="en-US" dirty="0" smtClean="0">
                  <a:solidFill>
                    <a:schemeClr val="tx2">
                      <a:lumMod val="75000"/>
                    </a:schemeClr>
                  </a:solidFill>
                  <a:cs typeface="Aharoni" pitchFamily="2" charset="-79"/>
                </a:rPr>
                <a:t>TRAININGS FOR </a:t>
              </a:r>
              <a:r>
                <a:rPr lang="es-MX" sz="2600" b="1" dirty="0" smtClean="0">
                  <a:solidFill>
                    <a:schemeClr val="tx2">
                      <a:lumMod val="75000"/>
                    </a:schemeClr>
                  </a:solidFill>
                  <a:cs typeface="Aharoni" pitchFamily="2" charset="-79"/>
                </a:rPr>
                <a:t>50</a:t>
              </a:r>
              <a:r>
                <a:rPr lang="es-MX" dirty="0" smtClean="0">
                  <a:solidFill>
                    <a:schemeClr val="tx2">
                      <a:lumMod val="75000"/>
                    </a:schemeClr>
                  </a:solidFill>
                  <a:cs typeface="Aharoni" pitchFamily="2" charset="-79"/>
                </a:rPr>
                <a:t> </a:t>
              </a:r>
              <a:r>
                <a:rPr lang="en-US" dirty="0" smtClean="0">
                  <a:solidFill>
                    <a:schemeClr val="tx2">
                      <a:lumMod val="75000"/>
                    </a:schemeClr>
                  </a:solidFill>
                  <a:cs typeface="Aharoni" pitchFamily="2" charset="-79"/>
                </a:rPr>
                <a:t>EMPLOYEES' CHILDREN</a:t>
              </a:r>
              <a:endParaRPr lang="es-MX" dirty="0">
                <a:solidFill>
                  <a:schemeClr val="tx2">
                    <a:lumMod val="75000"/>
                  </a:schemeClr>
                </a:solidFill>
                <a:cs typeface="Aharoni" pitchFamily="2" charset="-79"/>
              </a:endParaRPr>
            </a:p>
          </p:txBody>
        </p:sp>
        <p:sp>
          <p:nvSpPr>
            <p:cNvPr id="57" name="56 CuadroTexto"/>
            <p:cNvSpPr txBox="1"/>
            <p:nvPr/>
          </p:nvSpPr>
          <p:spPr>
            <a:xfrm>
              <a:off x="1052856" y="1150215"/>
              <a:ext cx="405089" cy="1023477"/>
            </a:xfrm>
            <a:prstGeom prst="rect">
              <a:avLst/>
            </a:prstGeom>
            <a:noFill/>
          </p:spPr>
          <p:txBody>
            <a:bodyPr wrap="none" rtlCol="0">
              <a:spAutoFit/>
            </a:bodyPr>
            <a:lstStyle/>
            <a:p>
              <a:pPr algn="ctr" fontAlgn="auto">
                <a:spcBef>
                  <a:spcPts val="0"/>
                </a:spcBef>
                <a:spcAft>
                  <a:spcPts val="0"/>
                </a:spcAft>
              </a:pPr>
              <a:r>
                <a:rPr lang="es-MX" sz="4800" dirty="0" smtClean="0">
                  <a:solidFill>
                    <a:schemeClr val="tx2">
                      <a:lumMod val="75000"/>
                    </a:schemeClr>
                  </a:solidFill>
                  <a:cs typeface="Aharoni" pitchFamily="2" charset="-79"/>
                </a:rPr>
                <a:t>2</a:t>
              </a:r>
            </a:p>
          </p:txBody>
        </p:sp>
      </p:grpSp>
      <p:grpSp>
        <p:nvGrpSpPr>
          <p:cNvPr id="72" name="71 Grupo"/>
          <p:cNvGrpSpPr/>
          <p:nvPr/>
        </p:nvGrpSpPr>
        <p:grpSpPr>
          <a:xfrm>
            <a:off x="4150084" y="3109765"/>
            <a:ext cx="3950308" cy="1255339"/>
            <a:chOff x="736690" y="2405872"/>
            <a:chExt cx="3903799" cy="1241920"/>
          </a:xfrm>
          <a:solidFill>
            <a:schemeClr val="tx2">
              <a:lumMod val="75000"/>
            </a:schemeClr>
          </a:solidFill>
          <a:effectLst/>
        </p:grpSpPr>
        <p:sp>
          <p:nvSpPr>
            <p:cNvPr id="73" name="72 Rectángulo redondeado"/>
            <p:cNvSpPr/>
            <p:nvPr/>
          </p:nvSpPr>
          <p:spPr>
            <a:xfrm>
              <a:off x="795962" y="2405872"/>
              <a:ext cx="3844527" cy="1241920"/>
            </a:xfrm>
            <a:prstGeom prst="round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s-MX">
                <a:solidFill>
                  <a:prstClr val="white"/>
                </a:solidFill>
              </a:endParaRPr>
            </a:p>
          </p:txBody>
        </p:sp>
        <p:sp>
          <p:nvSpPr>
            <p:cNvPr id="74" name="73 CuadroTexto"/>
            <p:cNvSpPr txBox="1"/>
            <p:nvPr/>
          </p:nvSpPr>
          <p:spPr>
            <a:xfrm>
              <a:off x="736690" y="2473246"/>
              <a:ext cx="3831818" cy="105263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algn="ctr" fontAlgn="auto">
                <a:spcBef>
                  <a:spcPts val="0"/>
                </a:spcBef>
                <a:spcAft>
                  <a:spcPts val="0"/>
                </a:spcAft>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s-MX" dirty="0">
                  <a:solidFill>
                    <a:schemeClr val="tx2">
                      <a:lumMod val="75000"/>
                    </a:schemeClr>
                  </a:solidFill>
                  <a:cs typeface="Aharoni" pitchFamily="2" charset="-79"/>
                </a:rPr>
                <a:t>GENERAL </a:t>
              </a:r>
              <a:r>
                <a:rPr lang="es-MX" dirty="0" err="1">
                  <a:solidFill>
                    <a:schemeClr val="tx2">
                      <a:lumMod val="75000"/>
                    </a:schemeClr>
                  </a:solidFill>
                  <a:cs typeface="Aharoni" pitchFamily="2" charset="-79"/>
                </a:rPr>
                <a:t>ETHICAL</a:t>
              </a:r>
              <a:r>
                <a:rPr lang="es-MX" dirty="0">
                  <a:solidFill>
                    <a:schemeClr val="tx2">
                      <a:lumMod val="75000"/>
                    </a:schemeClr>
                  </a:solidFill>
                  <a:cs typeface="Aharoni" pitchFamily="2" charset="-79"/>
                </a:rPr>
                <a:t> HACKING: </a:t>
              </a:r>
              <a:endParaRPr lang="es-MX" dirty="0" smtClean="0">
                <a:solidFill>
                  <a:schemeClr val="tx2">
                    <a:lumMod val="75000"/>
                  </a:schemeClr>
                </a:solidFill>
                <a:cs typeface="Aharoni" pitchFamily="2" charset="-79"/>
              </a:endParaRPr>
            </a:p>
            <a:p>
              <a:pPr>
                <a:lnSpc>
                  <a:spcPct val="150000"/>
                </a:lnSpc>
              </a:pPr>
              <a:r>
                <a:rPr lang="es-MX" dirty="0" err="1" smtClean="0">
                  <a:solidFill>
                    <a:schemeClr val="tx2">
                      <a:lumMod val="75000"/>
                    </a:schemeClr>
                  </a:solidFill>
                  <a:cs typeface="Aharoni" pitchFamily="2" charset="-79"/>
                </a:rPr>
                <a:t>SPECIFIC</a:t>
              </a:r>
              <a:r>
                <a:rPr lang="es-MX" dirty="0" smtClean="0">
                  <a:solidFill>
                    <a:schemeClr val="tx2">
                      <a:lumMod val="75000"/>
                    </a:schemeClr>
                  </a:solidFill>
                  <a:cs typeface="Aharoni" pitchFamily="2" charset="-79"/>
                </a:rPr>
                <a:t> </a:t>
              </a:r>
              <a:r>
                <a:rPr lang="es-MX" dirty="0" err="1">
                  <a:solidFill>
                    <a:schemeClr val="tx2">
                      <a:lumMod val="75000"/>
                    </a:schemeClr>
                  </a:solidFill>
                  <a:cs typeface="Aharoni" pitchFamily="2" charset="-79"/>
                </a:rPr>
                <a:t>ETHICAL</a:t>
              </a:r>
              <a:r>
                <a:rPr lang="es-MX" dirty="0">
                  <a:solidFill>
                    <a:schemeClr val="tx2">
                      <a:lumMod val="75000"/>
                    </a:schemeClr>
                  </a:solidFill>
                  <a:cs typeface="Aharoni" pitchFamily="2" charset="-79"/>
                </a:rPr>
                <a:t> </a:t>
              </a:r>
              <a:r>
                <a:rPr lang="es-MX" dirty="0" smtClean="0">
                  <a:solidFill>
                    <a:schemeClr val="tx2">
                      <a:lumMod val="75000"/>
                    </a:schemeClr>
                  </a:solidFill>
                  <a:cs typeface="Aharoni" pitchFamily="2" charset="-79"/>
                </a:rPr>
                <a:t>HACKING:</a:t>
              </a:r>
              <a:endParaRPr lang="es-MX" sz="3200" b="1" dirty="0" smtClean="0">
                <a:solidFill>
                  <a:schemeClr val="tx2">
                    <a:lumMod val="75000"/>
                  </a:schemeClr>
                </a:solidFill>
                <a:cs typeface="Aharoni" pitchFamily="2" charset="-79"/>
              </a:endParaRPr>
            </a:p>
            <a:p>
              <a:pPr>
                <a:lnSpc>
                  <a:spcPct val="150000"/>
                </a:lnSpc>
              </a:pPr>
              <a:r>
                <a:rPr lang="es-MX" dirty="0" err="1">
                  <a:solidFill>
                    <a:schemeClr val="tx2">
                      <a:lumMod val="75000"/>
                    </a:schemeClr>
                  </a:solidFill>
                  <a:cs typeface="Aharoni" pitchFamily="2" charset="-79"/>
                </a:rPr>
                <a:t>VULNERABILITY</a:t>
              </a:r>
              <a:r>
                <a:rPr lang="es-MX" dirty="0">
                  <a:solidFill>
                    <a:schemeClr val="tx2">
                      <a:lumMod val="75000"/>
                    </a:schemeClr>
                  </a:solidFill>
                  <a:cs typeface="Aharoni" pitchFamily="2" charset="-79"/>
                </a:rPr>
                <a:t> </a:t>
              </a:r>
              <a:r>
                <a:rPr lang="es-MX" dirty="0" err="1">
                  <a:solidFill>
                    <a:schemeClr val="tx2">
                      <a:lumMod val="75000"/>
                    </a:schemeClr>
                  </a:solidFill>
                  <a:cs typeface="Aharoni" pitchFamily="2" charset="-79"/>
                </a:rPr>
                <a:t>ANALYSIS</a:t>
              </a:r>
              <a:r>
                <a:rPr lang="es-MX" dirty="0">
                  <a:solidFill>
                    <a:schemeClr val="tx2">
                      <a:lumMod val="75000"/>
                    </a:schemeClr>
                  </a:solidFill>
                  <a:cs typeface="Aharoni" pitchFamily="2" charset="-79"/>
                </a:rPr>
                <a:t>: </a:t>
              </a:r>
              <a:r>
                <a:rPr lang="es-MX" dirty="0" smtClean="0">
                  <a:solidFill>
                    <a:schemeClr val="tx2">
                      <a:lumMod val="75000"/>
                    </a:schemeClr>
                  </a:solidFill>
                  <a:cs typeface="Aharoni" pitchFamily="2" charset="-79"/>
                </a:rPr>
                <a:t> </a:t>
              </a:r>
              <a:endParaRPr lang="es-MX" dirty="0">
                <a:solidFill>
                  <a:schemeClr val="tx2">
                    <a:lumMod val="75000"/>
                  </a:schemeClr>
                </a:solidFill>
                <a:cs typeface="Aharoni" pitchFamily="2" charset="-79"/>
              </a:endParaRPr>
            </a:p>
          </p:txBody>
        </p:sp>
      </p:grpSp>
      <p:sp>
        <p:nvSpPr>
          <p:cNvPr id="17" name="16 Rectángulo"/>
          <p:cNvSpPr/>
          <p:nvPr/>
        </p:nvSpPr>
        <p:spPr>
          <a:xfrm>
            <a:off x="7380312" y="3052117"/>
            <a:ext cx="535724" cy="1384995"/>
          </a:xfrm>
          <a:prstGeom prst="rect">
            <a:avLst/>
          </a:prstGeom>
        </p:spPr>
        <p:txBody>
          <a:bodyPr wrap="square">
            <a:spAutoFit/>
          </a:bodyPr>
          <a:lstStyle/>
          <a:p>
            <a:r>
              <a:rPr lang="es-MX" sz="2800" b="1" dirty="0">
                <a:solidFill>
                  <a:schemeClr val="tx2">
                    <a:lumMod val="75000"/>
                  </a:schemeClr>
                </a:solidFill>
                <a:cs typeface="Aharoni" pitchFamily="2" charset="-79"/>
              </a:rPr>
              <a:t>2</a:t>
            </a:r>
          </a:p>
          <a:p>
            <a:r>
              <a:rPr lang="es-MX" sz="2800" b="1" dirty="0" smtClean="0">
                <a:solidFill>
                  <a:schemeClr val="tx2">
                    <a:lumMod val="75000"/>
                  </a:schemeClr>
                </a:solidFill>
                <a:cs typeface="Aharoni" pitchFamily="2" charset="-79"/>
              </a:rPr>
              <a:t>5</a:t>
            </a:r>
            <a:endParaRPr lang="es-MX" sz="2800" b="1" dirty="0">
              <a:solidFill>
                <a:schemeClr val="tx2">
                  <a:lumMod val="75000"/>
                </a:schemeClr>
              </a:solidFill>
              <a:cs typeface="Aharoni" pitchFamily="2" charset="-79"/>
            </a:endParaRPr>
          </a:p>
          <a:p>
            <a:r>
              <a:rPr lang="es-MX" sz="2800" b="1" dirty="0" smtClean="0">
                <a:solidFill>
                  <a:schemeClr val="tx2">
                    <a:lumMod val="75000"/>
                  </a:schemeClr>
                </a:solidFill>
                <a:cs typeface="Aharoni" pitchFamily="2" charset="-79"/>
              </a:rPr>
              <a:t>2</a:t>
            </a:r>
            <a:r>
              <a:rPr lang="es-MX" sz="2800" dirty="0" smtClean="0">
                <a:solidFill>
                  <a:schemeClr val="tx2">
                    <a:lumMod val="75000"/>
                  </a:schemeClr>
                </a:solidFill>
                <a:cs typeface="Aharoni" pitchFamily="2" charset="-79"/>
              </a:rPr>
              <a:t> </a:t>
            </a:r>
            <a:endParaRPr lang="es-MX" sz="2800" dirty="0">
              <a:solidFill>
                <a:schemeClr val="tx2">
                  <a:lumMod val="75000"/>
                </a:schemeClr>
              </a:solidFill>
              <a:cs typeface="Aharoni" pitchFamily="2" charset="-79"/>
            </a:endParaRPr>
          </a:p>
        </p:txBody>
      </p:sp>
      <p:sp>
        <p:nvSpPr>
          <p:cNvPr id="2" name="1 Rectángulo"/>
          <p:cNvSpPr/>
          <p:nvPr/>
        </p:nvSpPr>
        <p:spPr>
          <a:xfrm>
            <a:off x="254599" y="332656"/>
            <a:ext cx="3313908" cy="570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53 Rectángulo"/>
          <p:cNvSpPr/>
          <p:nvPr/>
        </p:nvSpPr>
        <p:spPr>
          <a:xfrm>
            <a:off x="245245" y="14151"/>
            <a:ext cx="3318643" cy="822561"/>
          </a:xfrm>
          <a:prstGeom prst="roundRect">
            <a:avLst/>
          </a:prstGeom>
          <a:no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b="1" dirty="0" smtClean="0">
              <a:solidFill>
                <a:schemeClr val="tx1"/>
              </a:solidFill>
            </a:endParaRPr>
          </a:p>
          <a:p>
            <a:pPr algn="ctr"/>
            <a:r>
              <a:rPr lang="es-MX" b="1" dirty="0" smtClean="0">
                <a:solidFill>
                  <a:schemeClr val="tx2">
                    <a:lumMod val="75000"/>
                  </a:schemeClr>
                </a:solidFill>
                <a:cs typeface="Aharoni" pitchFamily="2" charset="-79"/>
              </a:rPr>
              <a:t>ISO 27001:2013 </a:t>
            </a:r>
            <a:r>
              <a:rPr lang="es-MX" b="1" dirty="0" err="1" smtClean="0">
                <a:solidFill>
                  <a:schemeClr val="tx2">
                    <a:lumMod val="75000"/>
                  </a:schemeClr>
                </a:solidFill>
                <a:cs typeface="Aharoni" pitchFamily="2" charset="-79"/>
              </a:rPr>
              <a:t>CERTIFICATION</a:t>
            </a:r>
            <a:endParaRPr lang="es-MX" b="1" dirty="0" smtClean="0">
              <a:solidFill>
                <a:schemeClr val="tx2">
                  <a:lumMod val="75000"/>
                </a:schemeClr>
              </a:solidFill>
              <a:cs typeface="Aharoni" pitchFamily="2" charset="-79"/>
            </a:endParaRPr>
          </a:p>
          <a:p>
            <a:pPr algn="ctr"/>
            <a:endParaRPr lang="es-MX" b="1" dirty="0">
              <a:solidFill>
                <a:schemeClr val="tx2">
                  <a:lumMod val="75000"/>
                </a:schemeClr>
              </a:solidFill>
              <a:cs typeface="Aharoni" pitchFamily="2" charset="-79"/>
            </a:endParaRPr>
          </a:p>
        </p:txBody>
      </p:sp>
      <p:pic>
        <p:nvPicPr>
          <p:cNvPr id="50" name="Picture 4" descr="http://www.bureauveritas.gr/images/Marks/ISO27001.gif">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599" y="548680"/>
            <a:ext cx="3313908" cy="1518632"/>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p:nvPr/>
        </p:nvSpPr>
        <p:spPr>
          <a:xfrm>
            <a:off x="3556693" y="27781"/>
            <a:ext cx="5551811" cy="1384995"/>
          </a:xfrm>
          <a:prstGeom prst="rect">
            <a:avLst/>
          </a:prstGeom>
        </p:spPr>
        <p:txBody>
          <a:bodyPr wrap="square">
            <a:spAutoFit/>
          </a:bodyPr>
          <a:lstStyle/>
          <a:p>
            <a:pPr algn="ctr" fontAlgn="auto">
              <a:spcBef>
                <a:spcPts val="0"/>
              </a:spcBef>
              <a:spcAft>
                <a:spcPts val="0"/>
              </a:spcAft>
            </a:pPr>
            <a:r>
              <a:rPr lang="en-US" sz="2800" b="1" spc="150" dirty="0">
                <a:ln w="11430"/>
                <a:solidFill>
                  <a:srgbClr val="0070C0"/>
                </a:solidFill>
                <a:effectLst>
                  <a:outerShdw blurRad="25400" algn="tl" rotWithShape="0">
                    <a:srgbClr val="000000">
                      <a:alpha val="43000"/>
                    </a:srgbClr>
                  </a:outerShdw>
                </a:effectLst>
                <a:latin typeface="Arial Black" pitchFamily="34" charset="0"/>
              </a:rPr>
              <a:t>Activities with internal and external users DECEVAL</a:t>
            </a:r>
          </a:p>
        </p:txBody>
      </p:sp>
      <p:grpSp>
        <p:nvGrpSpPr>
          <p:cNvPr id="62" name="61 Grupo"/>
          <p:cNvGrpSpPr/>
          <p:nvPr/>
        </p:nvGrpSpPr>
        <p:grpSpPr>
          <a:xfrm>
            <a:off x="251520" y="5805264"/>
            <a:ext cx="3312368" cy="736799"/>
            <a:chOff x="5474209" y="5952077"/>
            <a:chExt cx="3378615" cy="1011314"/>
          </a:xfrm>
        </p:grpSpPr>
        <p:grpSp>
          <p:nvGrpSpPr>
            <p:cNvPr id="64" name="63 Grupo"/>
            <p:cNvGrpSpPr/>
            <p:nvPr/>
          </p:nvGrpSpPr>
          <p:grpSpPr>
            <a:xfrm>
              <a:off x="5474209" y="5952077"/>
              <a:ext cx="3346263" cy="1011314"/>
              <a:chOff x="-45406" y="1998928"/>
              <a:chExt cx="5088857" cy="2545092"/>
            </a:xfrm>
            <a:solidFill>
              <a:schemeClr val="bg1"/>
            </a:solidFill>
            <a:effectLst/>
          </p:grpSpPr>
          <p:sp>
            <p:nvSpPr>
              <p:cNvPr id="67" name="66 Rectángulo redondeado"/>
              <p:cNvSpPr/>
              <p:nvPr/>
            </p:nvSpPr>
            <p:spPr>
              <a:xfrm>
                <a:off x="55342" y="1998928"/>
                <a:ext cx="4988109" cy="2545092"/>
              </a:xfrm>
              <a:prstGeom prst="roundRect">
                <a:avLst/>
              </a:prstGeom>
              <a:grp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dirty="0">
                  <a:solidFill>
                    <a:srgbClr val="1F497D">
                      <a:lumMod val="75000"/>
                    </a:srgbClr>
                  </a:solidFill>
                </a:endParaRPr>
              </a:p>
            </p:txBody>
          </p:sp>
          <p:sp>
            <p:nvSpPr>
              <p:cNvPr id="68" name="67 CuadroTexto"/>
              <p:cNvSpPr txBox="1"/>
              <p:nvPr/>
            </p:nvSpPr>
            <p:spPr>
              <a:xfrm>
                <a:off x="-45406" y="2290491"/>
                <a:ext cx="4604686" cy="225352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algn="ctr" fontAlgn="auto">
                  <a:spcBef>
                    <a:spcPts val="0"/>
                  </a:spcBef>
                  <a:spcAft>
                    <a:spcPts val="0"/>
                  </a:spcAft>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2000" dirty="0" err="1" smtClean="0">
                    <a:solidFill>
                      <a:srgbClr val="1F497D">
                        <a:lumMod val="75000"/>
                      </a:srgbClr>
                    </a:solidFill>
                  </a:rPr>
                  <a:t>PEOPLE</a:t>
                </a:r>
                <a:r>
                  <a:rPr lang="es-MX" sz="2000" dirty="0" smtClean="0">
                    <a:solidFill>
                      <a:srgbClr val="1F497D">
                        <a:lumMod val="75000"/>
                      </a:srgbClr>
                    </a:solidFill>
                  </a:rPr>
                  <a:t> </a:t>
                </a:r>
                <a:r>
                  <a:rPr lang="es-MX" sz="2000" dirty="0" err="1" smtClean="0">
                    <a:solidFill>
                      <a:srgbClr val="1F497D">
                        <a:lumMod val="75000"/>
                      </a:srgbClr>
                    </a:solidFill>
                  </a:rPr>
                  <a:t>WITH</a:t>
                </a:r>
                <a:r>
                  <a:rPr lang="es-MX" sz="2000" dirty="0" smtClean="0">
                    <a:solidFill>
                      <a:srgbClr val="1F497D">
                        <a:lumMod val="75000"/>
                      </a:srgbClr>
                    </a:solidFill>
                  </a:rPr>
                  <a:t> ISO 27001 CERTIFICATE</a:t>
                </a:r>
                <a:endParaRPr lang="es-MX" sz="2000" dirty="0">
                  <a:solidFill>
                    <a:srgbClr val="1F497D">
                      <a:lumMod val="75000"/>
                    </a:srgbClr>
                  </a:solidFill>
                </a:endParaRPr>
              </a:p>
            </p:txBody>
          </p:sp>
        </p:grpSp>
        <p:sp>
          <p:nvSpPr>
            <p:cNvPr id="65" name="64 CuadroTexto"/>
            <p:cNvSpPr txBox="1"/>
            <p:nvPr/>
          </p:nvSpPr>
          <p:spPr>
            <a:xfrm>
              <a:off x="8300904" y="6060671"/>
              <a:ext cx="551920" cy="80388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algn="ctr" fontAlgn="auto">
                <a:spcBef>
                  <a:spcPts val="0"/>
                </a:spcBef>
                <a:spcAft>
                  <a:spcPts val="0"/>
                </a:spcAft>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MX" sz="5200" dirty="0" smtClean="0">
                  <a:solidFill>
                    <a:srgbClr val="1F497D">
                      <a:lumMod val="75000"/>
                    </a:srgbClr>
                  </a:solidFill>
                </a:rPr>
                <a:t>9</a:t>
              </a:r>
              <a:endParaRPr lang="es-MX" sz="5200" dirty="0">
                <a:solidFill>
                  <a:srgbClr val="1F497D">
                    <a:lumMod val="75000"/>
                  </a:srgbClr>
                </a:solidFill>
              </a:endParaRPr>
            </a:p>
          </p:txBody>
        </p:sp>
      </p:grpSp>
      <p:grpSp>
        <p:nvGrpSpPr>
          <p:cNvPr id="69" name="68 Grupo"/>
          <p:cNvGrpSpPr/>
          <p:nvPr/>
        </p:nvGrpSpPr>
        <p:grpSpPr>
          <a:xfrm>
            <a:off x="4860032" y="6023610"/>
            <a:ext cx="3027823" cy="861774"/>
            <a:chOff x="679795" y="1583282"/>
            <a:chExt cx="1014325" cy="1299435"/>
          </a:xfrm>
        </p:grpSpPr>
        <p:sp>
          <p:nvSpPr>
            <p:cNvPr id="70" name="69 Rectángulo"/>
            <p:cNvSpPr/>
            <p:nvPr/>
          </p:nvSpPr>
          <p:spPr>
            <a:xfrm>
              <a:off x="679795" y="1835408"/>
              <a:ext cx="918790" cy="721575"/>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400" dirty="0">
                <a:solidFill>
                  <a:srgbClr val="1F497D">
                    <a:lumMod val="75000"/>
                  </a:srgbClr>
                </a:solidFill>
              </a:endParaRPr>
            </a:p>
          </p:txBody>
        </p:sp>
        <p:sp>
          <p:nvSpPr>
            <p:cNvPr id="71" name="70 CuadroTexto"/>
            <p:cNvSpPr txBox="1"/>
            <p:nvPr/>
          </p:nvSpPr>
          <p:spPr>
            <a:xfrm>
              <a:off x="680379" y="1943986"/>
              <a:ext cx="1013741" cy="556901"/>
            </a:xfrm>
            <a:prstGeom prst="rect">
              <a:avLst/>
            </a:prstGeom>
            <a:noFill/>
          </p:spPr>
          <p:txBody>
            <a:bodyPr wrap="square" rtlCol="0">
              <a:spAutoFit/>
            </a:bodyPr>
            <a:lstStyle/>
            <a:p>
              <a:r>
                <a:rPr lang="en-US" dirty="0" smtClean="0">
                  <a:solidFill>
                    <a:srgbClr val="1F497D">
                      <a:lumMod val="75000"/>
                    </a:srgbClr>
                  </a:solidFill>
                  <a:cs typeface="Aharoni" pitchFamily="2" charset="-79"/>
                </a:rPr>
                <a:t>EXTERNAL CONFERENCE</a:t>
              </a:r>
              <a:endParaRPr lang="en-US" dirty="0">
                <a:solidFill>
                  <a:srgbClr val="1F497D">
                    <a:lumMod val="75000"/>
                  </a:srgbClr>
                </a:solidFill>
                <a:cs typeface="Aharoni" pitchFamily="2" charset="-79"/>
              </a:endParaRPr>
            </a:p>
          </p:txBody>
        </p:sp>
        <p:sp>
          <p:nvSpPr>
            <p:cNvPr id="75" name="74 CuadroTexto"/>
            <p:cNvSpPr txBox="1"/>
            <p:nvPr/>
          </p:nvSpPr>
          <p:spPr>
            <a:xfrm>
              <a:off x="1422693" y="1583282"/>
              <a:ext cx="246720" cy="1299435"/>
            </a:xfrm>
            <a:prstGeom prst="rect">
              <a:avLst/>
            </a:prstGeom>
            <a:noFill/>
          </p:spPr>
          <p:txBody>
            <a:bodyPr wrap="none" rtlCol="0">
              <a:spAutoFit/>
            </a:bodyPr>
            <a:lstStyle/>
            <a:p>
              <a:pPr algn="ctr"/>
              <a:r>
                <a:rPr lang="es-MX" sz="5000" dirty="0">
                  <a:solidFill>
                    <a:srgbClr val="1F497D">
                      <a:lumMod val="75000"/>
                    </a:srgbClr>
                  </a:solidFill>
                  <a:cs typeface="Aharoni" pitchFamily="2" charset="-79"/>
                </a:rPr>
                <a:t>2</a:t>
              </a:r>
            </a:p>
          </p:txBody>
        </p:sp>
      </p:grpSp>
    </p:spTree>
    <p:extLst>
      <p:ext uri="{BB962C8B-B14F-4D97-AF65-F5344CB8AC3E}">
        <p14:creationId xmlns:p14="http://schemas.microsoft.com/office/powerpoint/2010/main" val="1810044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0916" y="2852935"/>
            <a:ext cx="4020526" cy="216024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07504" y="1772816"/>
            <a:ext cx="4824535" cy="1446550"/>
          </a:xfrm>
          <a:prstGeom prst="rect">
            <a:avLst/>
          </a:prstGeom>
          <a:noFill/>
        </p:spPr>
        <p:txBody>
          <a:bodyPr wrap="square" rtlCol="0">
            <a:spAutoFit/>
          </a:bodyPr>
          <a:lstStyle/>
          <a:p>
            <a:pPr marL="177800" lvl="1" indent="-177800">
              <a:buFont typeface="Arial" pitchFamily="34" charset="0"/>
              <a:buChar char="•"/>
            </a:pPr>
            <a:r>
              <a:rPr lang="es-MX" sz="2200" dirty="0"/>
              <a:t>Manejo de contraseñas</a:t>
            </a:r>
          </a:p>
          <a:p>
            <a:pPr marL="177800" lvl="1" indent="-177800">
              <a:buFont typeface="Arial" pitchFamily="34" charset="0"/>
              <a:buChar char="•"/>
            </a:pPr>
            <a:r>
              <a:rPr lang="es-MX" sz="2200" dirty="0"/>
              <a:t>Manejo de información personal</a:t>
            </a:r>
          </a:p>
          <a:p>
            <a:pPr marL="177800" lvl="1" indent="-177800">
              <a:buFont typeface="Arial" pitchFamily="34" charset="0"/>
              <a:buChar char="•"/>
            </a:pPr>
            <a:r>
              <a:rPr lang="es-MX" sz="2200" dirty="0"/>
              <a:t>Capacitaciones especializadas</a:t>
            </a:r>
          </a:p>
          <a:p>
            <a:pPr marL="177800" lvl="1" indent="-177800">
              <a:buFont typeface="Arial" pitchFamily="34" charset="0"/>
              <a:buChar char="•"/>
            </a:pPr>
            <a:r>
              <a:rPr lang="es-MX" sz="2200" dirty="0"/>
              <a:t>Medición de cumplimiento</a:t>
            </a:r>
          </a:p>
        </p:txBody>
      </p:sp>
      <p:sp>
        <p:nvSpPr>
          <p:cNvPr id="5" name="4 CuadroTexto"/>
          <p:cNvSpPr txBox="1"/>
          <p:nvPr/>
        </p:nvSpPr>
        <p:spPr>
          <a:xfrm>
            <a:off x="106083" y="3897922"/>
            <a:ext cx="4392488" cy="1446550"/>
          </a:xfrm>
          <a:prstGeom prst="rect">
            <a:avLst/>
          </a:prstGeom>
          <a:noFill/>
        </p:spPr>
        <p:txBody>
          <a:bodyPr wrap="square" rtlCol="0">
            <a:spAutoFit/>
          </a:bodyPr>
          <a:lstStyle/>
          <a:p>
            <a:pPr marL="177800" lvl="1" indent="-177800">
              <a:buFont typeface="Arial" pitchFamily="34" charset="0"/>
              <a:buChar char="•"/>
            </a:pPr>
            <a:r>
              <a:rPr lang="es-MX" sz="2200" dirty="0"/>
              <a:t>Taller de contraseñas seguras</a:t>
            </a:r>
          </a:p>
          <a:p>
            <a:pPr marL="177800" lvl="1" indent="-177800">
              <a:buFont typeface="Arial" pitchFamily="34" charset="0"/>
              <a:buChar char="•"/>
            </a:pPr>
            <a:r>
              <a:rPr lang="es-MX" sz="2200" dirty="0"/>
              <a:t>Pruebas especializadas</a:t>
            </a:r>
          </a:p>
          <a:p>
            <a:pPr marL="177800" lvl="1" indent="-177800">
              <a:buFont typeface="Arial" pitchFamily="34" charset="0"/>
              <a:buChar char="•"/>
            </a:pPr>
            <a:r>
              <a:rPr lang="es-MX" sz="2200" dirty="0"/>
              <a:t>Estadísticas mensuales</a:t>
            </a:r>
          </a:p>
          <a:p>
            <a:pPr marL="177800" lvl="1" indent="-177800">
              <a:buFont typeface="Arial" pitchFamily="34" charset="0"/>
              <a:buChar char="•"/>
            </a:pPr>
            <a:r>
              <a:rPr lang="es-MX" sz="2200" dirty="0"/>
              <a:t>Reporte a la alta dirección</a:t>
            </a:r>
          </a:p>
        </p:txBody>
      </p:sp>
      <p:sp>
        <p:nvSpPr>
          <p:cNvPr id="6" name="5 Rectángulo"/>
          <p:cNvSpPr/>
          <p:nvPr/>
        </p:nvSpPr>
        <p:spPr>
          <a:xfrm>
            <a:off x="107504" y="3251591"/>
            <a:ext cx="2539478" cy="646331"/>
          </a:xfrm>
          <a:prstGeom prst="rect">
            <a:avLst/>
          </a:prstGeom>
        </p:spPr>
        <p:txBody>
          <a:bodyPr wrap="none">
            <a:spAutoFit/>
          </a:bodyPr>
          <a:lstStyle/>
          <a:p>
            <a:pPr lvl="0"/>
            <a:r>
              <a:rPr lang="es-CO" sz="36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Contraseñas</a:t>
            </a:r>
            <a:endParaRPr lang="es-CO" sz="3600" b="1" dirty="0" smtClean="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endParaRPr>
          </a:p>
        </p:txBody>
      </p:sp>
      <p:sp>
        <p:nvSpPr>
          <p:cNvPr id="9" name="8 Rectángulo"/>
          <p:cNvSpPr/>
          <p:nvPr/>
        </p:nvSpPr>
        <p:spPr>
          <a:xfrm>
            <a:off x="62349" y="44398"/>
            <a:ext cx="9063727" cy="120032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pPr>
            <a:r>
              <a:rPr lang="es-MX"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Pr>
              <a:t>Actividades  con usuarios internos y externos en DECEVAL</a:t>
            </a:r>
          </a:p>
          <a:p>
            <a:pPr algn="ctr" fontAlgn="auto">
              <a:spcBef>
                <a:spcPts val="0"/>
              </a:spcBef>
              <a:spcAft>
                <a:spcPts val="0"/>
              </a:spcAft>
            </a:pPr>
            <a:r>
              <a:rPr lang="en-US" sz="1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Pr>
              <a:t>Activities with internal and external users DECEVAL</a:t>
            </a:r>
            <a:endParaRPr lang="en-US"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latin typeface="Arial Black" pitchFamily="34" charset="0"/>
            </a:endParaRPr>
          </a:p>
        </p:txBody>
      </p:sp>
      <p:sp>
        <p:nvSpPr>
          <p:cNvPr id="10" name="9 Rectángulo"/>
          <p:cNvSpPr/>
          <p:nvPr/>
        </p:nvSpPr>
        <p:spPr>
          <a:xfrm>
            <a:off x="107504" y="1367061"/>
            <a:ext cx="3276539"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MX" sz="2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Principales Enfoques</a:t>
            </a:r>
          </a:p>
        </p:txBody>
      </p:sp>
      <p:sp>
        <p:nvSpPr>
          <p:cNvPr id="12" name="11 CuadroTexto"/>
          <p:cNvSpPr txBox="1"/>
          <p:nvPr/>
        </p:nvSpPr>
        <p:spPr>
          <a:xfrm>
            <a:off x="4727122" y="1736392"/>
            <a:ext cx="3744416" cy="954107"/>
          </a:xfrm>
          <a:prstGeom prst="rect">
            <a:avLst/>
          </a:prstGeom>
          <a:noFill/>
          <a:ln>
            <a:solidFill>
              <a:schemeClr val="accent1"/>
            </a:solidFill>
            <a:prstDash val="dash"/>
          </a:ln>
        </p:spPr>
        <p:txBody>
          <a:bodyPr wrap="square" rtlCol="0">
            <a:spAutoFit/>
          </a:bodyPr>
          <a:lstStyle/>
          <a:p>
            <a:r>
              <a:rPr lang="en-US" sz="1400" dirty="0" smtClean="0"/>
              <a:t>Password </a:t>
            </a:r>
            <a:r>
              <a:rPr lang="en-US" sz="1400" dirty="0"/>
              <a:t>management</a:t>
            </a:r>
          </a:p>
          <a:p>
            <a:r>
              <a:rPr lang="en-US" sz="1400" dirty="0"/>
              <a:t>Personal Information Management</a:t>
            </a:r>
          </a:p>
          <a:p>
            <a:r>
              <a:rPr lang="en-US" sz="1400" dirty="0"/>
              <a:t>S</a:t>
            </a:r>
            <a:r>
              <a:rPr lang="en-US" sz="1400" dirty="0" smtClean="0"/>
              <a:t>pecialized </a:t>
            </a:r>
            <a:r>
              <a:rPr lang="en-US" sz="1400" dirty="0"/>
              <a:t>training</a:t>
            </a:r>
          </a:p>
          <a:p>
            <a:r>
              <a:rPr lang="en-US" sz="1400" dirty="0"/>
              <a:t>Measuring compliance</a:t>
            </a:r>
            <a:endParaRPr lang="es-MX" sz="1400" dirty="0"/>
          </a:p>
        </p:txBody>
      </p:sp>
      <p:sp>
        <p:nvSpPr>
          <p:cNvPr id="13" name="12 Rectángulo"/>
          <p:cNvSpPr/>
          <p:nvPr/>
        </p:nvSpPr>
        <p:spPr>
          <a:xfrm>
            <a:off x="4703814" y="1367060"/>
            <a:ext cx="1861792" cy="369332"/>
          </a:xfrm>
          <a:prstGeom prst="rect">
            <a:avLst/>
          </a:prstGeom>
        </p:spPr>
        <p:txBody>
          <a:bodyPr wrap="none">
            <a:spAutoFit/>
          </a:bodyPr>
          <a:lstStyle/>
          <a:p>
            <a:r>
              <a:rPr lang="es-MX" b="1" dirty="0" err="1"/>
              <a:t>M</a:t>
            </a:r>
            <a:r>
              <a:rPr lang="es-MX" b="1" dirty="0" err="1" smtClean="0"/>
              <a:t>ain</a:t>
            </a:r>
            <a:r>
              <a:rPr lang="es-MX" b="1" dirty="0" smtClean="0"/>
              <a:t> </a:t>
            </a:r>
            <a:r>
              <a:rPr lang="es-MX" b="1" dirty="0" err="1"/>
              <a:t>Approaches</a:t>
            </a:r>
            <a:endParaRPr lang="es-MX" b="1" dirty="0"/>
          </a:p>
        </p:txBody>
      </p:sp>
      <p:sp>
        <p:nvSpPr>
          <p:cNvPr id="15" name="14 CuadroTexto"/>
          <p:cNvSpPr txBox="1"/>
          <p:nvPr/>
        </p:nvSpPr>
        <p:spPr>
          <a:xfrm>
            <a:off x="4701213" y="5581997"/>
            <a:ext cx="4249893" cy="954107"/>
          </a:xfrm>
          <a:prstGeom prst="rect">
            <a:avLst/>
          </a:prstGeom>
          <a:noFill/>
          <a:ln>
            <a:solidFill>
              <a:schemeClr val="accent1"/>
            </a:solidFill>
            <a:prstDash val="dash"/>
          </a:ln>
        </p:spPr>
        <p:txBody>
          <a:bodyPr wrap="square" rtlCol="0">
            <a:spAutoFit/>
          </a:bodyPr>
          <a:lstStyle>
            <a:defPPr>
              <a:defRPr lang="es-CO"/>
            </a:defPPr>
            <a:lvl1pPr>
              <a:defRPr sz="1400"/>
            </a:lvl1pPr>
          </a:lstStyle>
          <a:p>
            <a:r>
              <a:rPr lang="en-US" dirty="0" smtClean="0"/>
              <a:t>Workshop: </a:t>
            </a:r>
            <a:r>
              <a:rPr lang="en-US" dirty="0"/>
              <a:t>secure passwords</a:t>
            </a:r>
            <a:br>
              <a:rPr lang="en-US" dirty="0"/>
            </a:br>
            <a:r>
              <a:rPr lang="en-US" dirty="0" smtClean="0"/>
              <a:t>Specialized </a:t>
            </a:r>
            <a:r>
              <a:rPr lang="en-US" dirty="0"/>
              <a:t>tests</a:t>
            </a:r>
            <a:br>
              <a:rPr lang="en-US" dirty="0"/>
            </a:br>
            <a:r>
              <a:rPr lang="en-US" dirty="0" smtClean="0"/>
              <a:t>Monthly </a:t>
            </a:r>
            <a:r>
              <a:rPr lang="en-US" dirty="0"/>
              <a:t>Statistics</a:t>
            </a:r>
            <a:br>
              <a:rPr lang="en-US" dirty="0"/>
            </a:br>
            <a:r>
              <a:rPr lang="en-US" dirty="0"/>
              <a:t>Reporting to senior management</a:t>
            </a:r>
            <a:endParaRPr lang="es-MX" dirty="0"/>
          </a:p>
        </p:txBody>
      </p:sp>
      <p:sp>
        <p:nvSpPr>
          <p:cNvPr id="16" name="15 Rectángulo"/>
          <p:cNvSpPr/>
          <p:nvPr/>
        </p:nvSpPr>
        <p:spPr>
          <a:xfrm>
            <a:off x="4743558" y="5234408"/>
            <a:ext cx="1185774" cy="369332"/>
          </a:xfrm>
          <a:prstGeom prst="rect">
            <a:avLst/>
          </a:prstGeom>
        </p:spPr>
        <p:txBody>
          <a:bodyPr wrap="none">
            <a:spAutoFit/>
          </a:bodyPr>
          <a:lstStyle/>
          <a:p>
            <a:r>
              <a:rPr lang="es-MX" b="1" dirty="0" err="1"/>
              <a:t>P</a:t>
            </a:r>
            <a:r>
              <a:rPr lang="es-MX" b="1" dirty="0" err="1" smtClean="0"/>
              <a:t>asswords</a:t>
            </a:r>
            <a:endParaRPr lang="es-MX" b="1" dirty="0"/>
          </a:p>
        </p:txBody>
      </p:sp>
    </p:spTree>
    <p:extLst>
      <p:ext uri="{BB962C8B-B14F-4D97-AF65-F5344CB8AC3E}">
        <p14:creationId xmlns:p14="http://schemas.microsoft.com/office/powerpoint/2010/main" val="3709080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2420888"/>
            <a:ext cx="7772400" cy="1829761"/>
          </a:xfrm>
        </p:spPr>
        <p:txBody>
          <a:bodyPr>
            <a:normAutofit/>
          </a:bodyPr>
          <a:lstStyle/>
          <a:p>
            <a:r>
              <a:rPr lang="es-CO" sz="4000" i="1" dirty="0" smtClean="0">
                <a:latin typeface="Arial" panose="020B0604020202020204" pitchFamily="34" charset="0"/>
                <a:cs typeface="Arial" panose="020B0604020202020204" pitchFamily="34" charset="0"/>
              </a:rPr>
              <a:t>CASOS</a:t>
            </a:r>
            <a:br>
              <a:rPr lang="es-CO" sz="4000" i="1" dirty="0" smtClean="0">
                <a:latin typeface="Arial" panose="020B0604020202020204" pitchFamily="34" charset="0"/>
                <a:cs typeface="Arial" panose="020B0604020202020204" pitchFamily="34" charset="0"/>
              </a:rPr>
            </a:br>
            <a:r>
              <a:rPr lang="es-CO" sz="3200" i="1" dirty="0" smtClean="0">
                <a:latin typeface="Arial" panose="020B0604020202020204" pitchFamily="34" charset="0"/>
                <a:cs typeface="Arial" panose="020B0604020202020204" pitchFamily="34" charset="0"/>
              </a:rPr>
              <a:t>CASES</a:t>
            </a:r>
            <a:endParaRPr lang="es-CO" sz="27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7841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416277"/>
            <a:ext cx="9144000" cy="492443"/>
          </a:xfrm>
          <a:prstGeom prst="rect">
            <a:avLst/>
          </a:prstGeom>
          <a:noFill/>
        </p:spPr>
        <p:txBody>
          <a:bodyPr wrap="square">
            <a:spAutoFit/>
            <a:scene3d>
              <a:camera prst="orthographicFront"/>
              <a:lightRig rig="soft" dir="t">
                <a:rot lat="0" lon="0" rev="10800000"/>
              </a:lightRig>
            </a:scene3d>
            <a:sp3d>
              <a:bevelT w="27940" h="12700"/>
              <a:contourClr>
                <a:srgbClr val="DDDDDD"/>
              </a:contourClr>
            </a:sp3d>
          </a:bodyPr>
          <a:lstStyle/>
          <a:p>
            <a:pPr algn="ctr" fontAlgn="base">
              <a:spcBef>
                <a:spcPct val="0"/>
              </a:spcBef>
              <a:spcAft>
                <a:spcPct val="0"/>
              </a:spcAft>
              <a:defRPr/>
            </a:pPr>
            <a:r>
              <a:rPr lang="es-MX" sz="2600" b="1" spc="150" dirty="0" err="1">
                <a:ln w="11430"/>
                <a:solidFill>
                  <a:srgbClr val="0070C0"/>
                </a:solidFill>
                <a:effectLst>
                  <a:outerShdw blurRad="25400" algn="tl" rotWithShape="0">
                    <a:srgbClr val="000000">
                      <a:alpha val="43000"/>
                    </a:srgbClr>
                  </a:outerShdw>
                </a:effectLst>
                <a:latin typeface="Arial Black" pitchFamily="34" charset="0"/>
              </a:rPr>
              <a:t>Monitoring</a:t>
            </a:r>
            <a:r>
              <a:rPr lang="es-MX" sz="2600" b="1" spc="150" dirty="0">
                <a:ln w="11430"/>
                <a:solidFill>
                  <a:srgbClr val="0070C0"/>
                </a:solidFill>
                <a:effectLst>
                  <a:outerShdw blurRad="25400" algn="tl" rotWithShape="0">
                    <a:srgbClr val="000000">
                      <a:alpha val="43000"/>
                    </a:srgbClr>
                  </a:outerShdw>
                </a:effectLst>
                <a:latin typeface="Arial Black" pitchFamily="34" charset="0"/>
              </a:rPr>
              <a:t> </a:t>
            </a:r>
            <a:r>
              <a:rPr lang="es-MX" sz="2600" b="1" spc="150" dirty="0" err="1">
                <a:ln w="11430"/>
                <a:solidFill>
                  <a:srgbClr val="0070C0"/>
                </a:solidFill>
                <a:effectLst>
                  <a:outerShdw blurRad="25400" algn="tl" rotWithShape="0">
                    <a:srgbClr val="000000">
                      <a:alpha val="43000"/>
                    </a:srgbClr>
                  </a:outerShdw>
                </a:effectLst>
                <a:latin typeface="Arial Black" pitchFamily="34" charset="0"/>
              </a:rPr>
              <a:t>Secure</a:t>
            </a:r>
            <a:r>
              <a:rPr lang="es-MX" sz="2600" b="1" spc="150" dirty="0">
                <a:ln w="11430"/>
                <a:solidFill>
                  <a:srgbClr val="0070C0"/>
                </a:solidFill>
                <a:effectLst>
                  <a:outerShdw blurRad="25400" algn="tl" rotWithShape="0">
                    <a:srgbClr val="000000">
                      <a:alpha val="43000"/>
                    </a:srgbClr>
                  </a:outerShdw>
                </a:effectLst>
                <a:latin typeface="Arial Black" pitchFamily="34" charset="0"/>
              </a:rPr>
              <a:t> </a:t>
            </a:r>
            <a:r>
              <a:rPr lang="es-MX" sz="2600" b="1" spc="150" dirty="0" err="1" smtClean="0">
                <a:ln w="11430"/>
                <a:solidFill>
                  <a:srgbClr val="0070C0"/>
                </a:solidFill>
                <a:effectLst>
                  <a:outerShdw blurRad="25400" algn="tl" rotWithShape="0">
                    <a:srgbClr val="000000">
                      <a:alpha val="43000"/>
                    </a:srgbClr>
                  </a:outerShdw>
                </a:effectLst>
                <a:latin typeface="Arial Black" pitchFamily="34" charset="0"/>
              </a:rPr>
              <a:t>Password</a:t>
            </a:r>
            <a:endParaRPr lang="es-MX" sz="2600" b="1" spc="150" dirty="0" smtClean="0">
              <a:ln w="11430"/>
              <a:solidFill>
                <a:srgbClr val="0070C0"/>
              </a:solidFill>
              <a:effectLst>
                <a:outerShdw blurRad="25400" algn="tl" rotWithShape="0">
                  <a:srgbClr val="000000">
                    <a:alpha val="43000"/>
                  </a:srgbClr>
                </a:outerShdw>
              </a:effectLst>
              <a:latin typeface="Arial Black"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3782749029"/>
              </p:ext>
            </p:extLst>
          </p:nvPr>
        </p:nvGraphicFramePr>
        <p:xfrm>
          <a:off x="6732240" y="1664804"/>
          <a:ext cx="2267744" cy="4320480"/>
        </p:xfrm>
        <a:graphic>
          <a:graphicData uri="http://schemas.openxmlformats.org/drawingml/2006/table">
            <a:tbl>
              <a:tblPr>
                <a:tableStyleId>{5C22544A-7EE6-4342-B048-85BDC9FD1C3A}</a:tableStyleId>
              </a:tblPr>
              <a:tblGrid>
                <a:gridCol w="830607"/>
                <a:gridCol w="1437137"/>
              </a:tblGrid>
              <a:tr h="360040">
                <a:tc>
                  <a:txBody>
                    <a:bodyPr/>
                    <a:lstStyle/>
                    <a:p>
                      <a:pPr algn="l" fontAlgn="b"/>
                      <a:r>
                        <a:rPr lang="es-MX" sz="1200" b="1" u="none" strike="noStrike" dirty="0" err="1" smtClean="0">
                          <a:effectLst/>
                          <a:latin typeface="Arial" pitchFamily="34" charset="0"/>
                          <a:cs typeface="Arial" pitchFamily="34" charset="0"/>
                        </a:rPr>
                        <a:t>Month</a:t>
                      </a:r>
                      <a:endParaRPr lang="es-MX" sz="1200" b="1" i="0" u="none" strike="noStrike" dirty="0">
                        <a:solidFill>
                          <a:srgbClr val="000000"/>
                        </a:solidFill>
                        <a:effectLst/>
                        <a:latin typeface="Arial" pitchFamily="34" charset="0"/>
                        <a:cs typeface="Arial" pitchFamily="34" charset="0"/>
                      </a:endParaRPr>
                    </a:p>
                  </a:txBody>
                  <a:tcPr marL="9525" marR="9525" marT="9525" marB="0" anchor="b">
                    <a:noFill/>
                  </a:tcPr>
                </a:tc>
                <a:tc>
                  <a:txBody>
                    <a:bodyPr/>
                    <a:lstStyle/>
                    <a:p>
                      <a:pPr algn="ctr" fontAlgn="b"/>
                      <a:r>
                        <a:rPr lang="es-MX" sz="1200" b="1" u="none" strike="noStrike" dirty="0">
                          <a:effectLst/>
                          <a:latin typeface="Arial" pitchFamily="34" charset="0"/>
                          <a:cs typeface="Arial" pitchFamily="34" charset="0"/>
                        </a:rPr>
                        <a:t>% </a:t>
                      </a:r>
                      <a:r>
                        <a:rPr lang="es-MX" sz="1200" b="1" u="none" strike="noStrike" dirty="0" err="1" smtClean="0">
                          <a:effectLst/>
                          <a:latin typeface="Arial" pitchFamily="34" charset="0"/>
                          <a:cs typeface="Arial" pitchFamily="34" charset="0"/>
                        </a:rPr>
                        <a:t>Unsafe</a:t>
                      </a:r>
                      <a:endParaRPr lang="es-MX" sz="1200" b="1" i="0" u="none" strike="noStrike" dirty="0">
                        <a:solidFill>
                          <a:srgbClr val="000000"/>
                        </a:solidFill>
                        <a:effectLst/>
                        <a:latin typeface="Arial" pitchFamily="34" charset="0"/>
                        <a:cs typeface="Arial" pitchFamily="34" charset="0"/>
                      </a:endParaRPr>
                    </a:p>
                  </a:txBody>
                  <a:tcPr marL="9525" marR="9525" marT="9525" marB="0" anchor="b">
                    <a:noFill/>
                  </a:tcPr>
                </a:tc>
              </a:tr>
              <a:tr h="360040">
                <a:tc>
                  <a:txBody>
                    <a:bodyPr/>
                    <a:lstStyle/>
                    <a:p>
                      <a:pPr algn="l" fontAlgn="ctr"/>
                      <a:r>
                        <a:rPr lang="es-MX" sz="1200" u="none" strike="noStrike" dirty="0" err="1" smtClean="0">
                          <a:effectLst/>
                          <a:latin typeface="Arial" pitchFamily="34" charset="0"/>
                          <a:cs typeface="Arial" pitchFamily="34" charset="0"/>
                        </a:rPr>
                        <a:t>February</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solidFill>
                            <a:srgbClr val="FF0000"/>
                          </a:solidFill>
                          <a:effectLst/>
                          <a:latin typeface="Arial" pitchFamily="34" charset="0"/>
                          <a:cs typeface="Arial" pitchFamily="34" charset="0"/>
                        </a:rPr>
                        <a:t>35.83%</a:t>
                      </a:r>
                      <a:endParaRPr lang="es-MX" sz="1200" b="0" i="0" u="none" strike="noStrike" dirty="0">
                        <a:solidFill>
                          <a:srgbClr val="FF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dirty="0" err="1" smtClean="0">
                          <a:effectLst/>
                          <a:latin typeface="Arial" pitchFamily="34" charset="0"/>
                          <a:cs typeface="Arial" pitchFamily="34" charset="0"/>
                        </a:rPr>
                        <a:t>March</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solidFill>
                            <a:srgbClr val="FF0000"/>
                          </a:solidFill>
                          <a:effectLst/>
                          <a:latin typeface="Arial" pitchFamily="34" charset="0"/>
                          <a:cs typeface="Arial" pitchFamily="34" charset="0"/>
                        </a:rPr>
                        <a:t>20.53%</a:t>
                      </a:r>
                      <a:endParaRPr lang="es-MX" sz="1200" b="0" i="0" u="none" strike="noStrike" dirty="0">
                        <a:solidFill>
                          <a:srgbClr val="FF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dirty="0" err="1" smtClean="0">
                          <a:effectLst/>
                          <a:latin typeface="Arial" pitchFamily="34" charset="0"/>
                          <a:cs typeface="Arial" pitchFamily="34" charset="0"/>
                        </a:rPr>
                        <a:t>April</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solidFill>
                            <a:srgbClr val="FF0000"/>
                          </a:solidFill>
                          <a:effectLst/>
                          <a:latin typeface="Arial" pitchFamily="34" charset="0"/>
                          <a:cs typeface="Arial" pitchFamily="34" charset="0"/>
                        </a:rPr>
                        <a:t>13.20%</a:t>
                      </a:r>
                      <a:endParaRPr lang="es-MX" sz="1200" b="0" i="0" u="none" strike="noStrike" dirty="0">
                        <a:solidFill>
                          <a:srgbClr val="FF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dirty="0" err="1" smtClean="0">
                          <a:effectLst/>
                          <a:latin typeface="Arial" pitchFamily="34" charset="0"/>
                          <a:cs typeface="Arial" pitchFamily="34" charset="0"/>
                        </a:rPr>
                        <a:t>May</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solidFill>
                            <a:srgbClr val="FF0000"/>
                          </a:solidFill>
                          <a:effectLst/>
                          <a:latin typeface="Arial" pitchFamily="34" charset="0"/>
                          <a:cs typeface="Arial" pitchFamily="34" charset="0"/>
                        </a:rPr>
                        <a:t>10.66%</a:t>
                      </a:r>
                      <a:endParaRPr lang="es-MX" sz="1200" b="0" i="0" u="none" strike="noStrike" dirty="0">
                        <a:solidFill>
                          <a:srgbClr val="FF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dirty="0" smtClean="0">
                          <a:effectLst/>
                          <a:latin typeface="Arial" pitchFamily="34" charset="0"/>
                          <a:cs typeface="Arial" pitchFamily="34" charset="0"/>
                        </a:rPr>
                        <a:t>June</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effectLst/>
                          <a:latin typeface="Arial" pitchFamily="34" charset="0"/>
                          <a:cs typeface="Arial" pitchFamily="34" charset="0"/>
                        </a:rPr>
                        <a:t>8.63%</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dirty="0" err="1" smtClean="0">
                          <a:effectLst/>
                          <a:latin typeface="Arial" pitchFamily="34" charset="0"/>
                          <a:cs typeface="Arial" pitchFamily="34" charset="0"/>
                        </a:rPr>
                        <a:t>July</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effectLst/>
                          <a:latin typeface="Arial" pitchFamily="34" charset="0"/>
                          <a:cs typeface="Arial" pitchFamily="34" charset="0"/>
                        </a:rPr>
                        <a:t>6.40%</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dirty="0" err="1" smtClean="0">
                          <a:effectLst/>
                          <a:latin typeface="Arial" pitchFamily="34" charset="0"/>
                          <a:cs typeface="Arial" pitchFamily="34" charset="0"/>
                        </a:rPr>
                        <a:t>August</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effectLst/>
                          <a:latin typeface="Arial" pitchFamily="34" charset="0"/>
                          <a:cs typeface="Arial" pitchFamily="34" charset="0"/>
                        </a:rPr>
                        <a:t>6.90%</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smtClean="0">
                          <a:effectLst/>
                          <a:latin typeface="Arial" pitchFamily="34" charset="0"/>
                          <a:cs typeface="Arial" pitchFamily="34" charset="0"/>
                        </a:rPr>
                        <a:t>September</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effectLst/>
                          <a:latin typeface="Arial" pitchFamily="34" charset="0"/>
                          <a:cs typeface="Arial" pitchFamily="34" charset="0"/>
                        </a:rPr>
                        <a:t>6.40%</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dirty="0" err="1" smtClean="0">
                          <a:effectLst/>
                          <a:latin typeface="Arial" pitchFamily="34" charset="0"/>
                          <a:cs typeface="Arial" pitchFamily="34" charset="0"/>
                        </a:rPr>
                        <a:t>October</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effectLst/>
                          <a:latin typeface="Arial" pitchFamily="34" charset="0"/>
                          <a:cs typeface="Arial" pitchFamily="34" charset="0"/>
                        </a:rPr>
                        <a:t>5.42%</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dirty="0" err="1" smtClean="0">
                          <a:effectLst/>
                          <a:latin typeface="Arial" pitchFamily="34" charset="0"/>
                          <a:cs typeface="Arial" pitchFamily="34" charset="0"/>
                        </a:rPr>
                        <a:t>November</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effectLst/>
                          <a:latin typeface="Arial" pitchFamily="34" charset="0"/>
                          <a:cs typeface="Arial" pitchFamily="34" charset="0"/>
                        </a:rPr>
                        <a:t>2.46%</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r>
              <a:tr h="360040">
                <a:tc>
                  <a:txBody>
                    <a:bodyPr/>
                    <a:lstStyle/>
                    <a:p>
                      <a:pPr algn="l" fontAlgn="ctr"/>
                      <a:r>
                        <a:rPr lang="es-MX" sz="1200" u="none" strike="noStrike" dirty="0" err="1" smtClean="0">
                          <a:effectLst/>
                          <a:latin typeface="Arial" pitchFamily="34" charset="0"/>
                          <a:cs typeface="Arial" pitchFamily="34" charset="0"/>
                        </a:rPr>
                        <a:t>December</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c>
                  <a:txBody>
                    <a:bodyPr/>
                    <a:lstStyle/>
                    <a:p>
                      <a:pPr algn="ctr" fontAlgn="ctr"/>
                      <a:r>
                        <a:rPr lang="es-MX" sz="1200" u="none" strike="noStrike" dirty="0">
                          <a:effectLst/>
                          <a:latin typeface="Arial" pitchFamily="34" charset="0"/>
                          <a:cs typeface="Arial" pitchFamily="34" charset="0"/>
                        </a:rPr>
                        <a:t>3.45%</a:t>
                      </a:r>
                      <a:endParaRPr lang="es-MX" sz="1200" b="0" i="0" u="none" strike="noStrike" dirty="0">
                        <a:solidFill>
                          <a:srgbClr val="000000"/>
                        </a:solidFill>
                        <a:effectLst/>
                        <a:latin typeface="Arial" pitchFamily="34" charset="0"/>
                        <a:cs typeface="Arial" pitchFamily="34" charset="0"/>
                      </a:endParaRPr>
                    </a:p>
                  </a:txBody>
                  <a:tcPr marL="9525" marR="9525" marT="9525" marB="0" anchor="ctr">
                    <a:noFill/>
                  </a:tcPr>
                </a:tc>
              </a:tr>
            </a:tbl>
          </a:graphicData>
        </a:graphic>
      </p:graphicFrame>
      <p:graphicFrame>
        <p:nvGraphicFramePr>
          <p:cNvPr id="4" name="26 Gráfico"/>
          <p:cNvGraphicFramePr>
            <a:graphicFrameLocks/>
          </p:cNvGraphicFramePr>
          <p:nvPr>
            <p:extLst>
              <p:ext uri="{D42A27DB-BD31-4B8C-83A1-F6EECF244321}">
                <p14:modId xmlns:p14="http://schemas.microsoft.com/office/powerpoint/2010/main" val="3855189322"/>
              </p:ext>
            </p:extLst>
          </p:nvPr>
        </p:nvGraphicFramePr>
        <p:xfrm>
          <a:off x="179512" y="1484784"/>
          <a:ext cx="6624736" cy="4680520"/>
        </p:xfrm>
        <a:graphic>
          <a:graphicData uri="http://schemas.openxmlformats.org/drawingml/2006/chart">
            <c:chart xmlns:c="http://schemas.openxmlformats.org/drawingml/2006/chart" xmlns:r="http://schemas.openxmlformats.org/officeDocument/2006/relationships" r:id="rId2"/>
          </a:graphicData>
        </a:graphic>
      </p:graphicFrame>
      <p:sp>
        <p:nvSpPr>
          <p:cNvPr id="5" name="4 CuadroTexto"/>
          <p:cNvSpPr txBox="1"/>
          <p:nvPr/>
        </p:nvSpPr>
        <p:spPr>
          <a:xfrm>
            <a:off x="615179" y="5085184"/>
            <a:ext cx="5973045" cy="1152128"/>
          </a:xfrm>
          <a:prstGeom prst="rect">
            <a:avLst/>
          </a:prstGeom>
          <a:noFill/>
        </p:spPr>
        <p:txBody>
          <a:bodyPr vert="vert" wrap="square" rtlCol="0">
            <a:spAutoFit/>
          </a:bodyPr>
          <a:lstStyle/>
          <a:p>
            <a:pPr>
              <a:lnSpc>
                <a:spcPct val="150000"/>
              </a:lnSpc>
            </a:pPr>
            <a:r>
              <a:rPr lang="es-MX" sz="1200" dirty="0" err="1" smtClean="0"/>
              <a:t>December</a:t>
            </a:r>
            <a:endParaRPr lang="es-MX" sz="1200" dirty="0" smtClean="0"/>
          </a:p>
          <a:p>
            <a:pPr>
              <a:lnSpc>
                <a:spcPct val="150000"/>
              </a:lnSpc>
            </a:pPr>
            <a:endParaRPr lang="es-MX" sz="1200" dirty="0" smtClean="0"/>
          </a:p>
          <a:p>
            <a:pPr>
              <a:lnSpc>
                <a:spcPct val="150000"/>
              </a:lnSpc>
            </a:pPr>
            <a:r>
              <a:rPr lang="es-MX" sz="1200" dirty="0" err="1" smtClean="0"/>
              <a:t>November</a:t>
            </a:r>
            <a:endParaRPr lang="es-MX" sz="1200" dirty="0" smtClean="0"/>
          </a:p>
          <a:p>
            <a:pPr>
              <a:lnSpc>
                <a:spcPct val="150000"/>
              </a:lnSpc>
            </a:pPr>
            <a:endParaRPr lang="es-MX" sz="1200" dirty="0"/>
          </a:p>
          <a:p>
            <a:pPr>
              <a:lnSpc>
                <a:spcPct val="150000"/>
              </a:lnSpc>
            </a:pPr>
            <a:r>
              <a:rPr lang="es-MX" sz="1200" dirty="0" err="1" smtClean="0"/>
              <a:t>October</a:t>
            </a:r>
            <a:endParaRPr lang="es-MX" sz="1200" dirty="0" smtClean="0"/>
          </a:p>
          <a:p>
            <a:pPr>
              <a:lnSpc>
                <a:spcPct val="150000"/>
              </a:lnSpc>
            </a:pPr>
            <a:endParaRPr lang="es-MX" sz="1200" dirty="0"/>
          </a:p>
          <a:p>
            <a:pPr>
              <a:lnSpc>
                <a:spcPct val="150000"/>
              </a:lnSpc>
            </a:pPr>
            <a:r>
              <a:rPr lang="es-MX" sz="1200" dirty="0" err="1" smtClean="0"/>
              <a:t>September</a:t>
            </a:r>
            <a:endParaRPr lang="es-MX" sz="1200" dirty="0" smtClean="0"/>
          </a:p>
          <a:p>
            <a:pPr>
              <a:lnSpc>
                <a:spcPct val="150000"/>
              </a:lnSpc>
            </a:pPr>
            <a:endParaRPr lang="es-MX" sz="1200" dirty="0"/>
          </a:p>
          <a:p>
            <a:pPr>
              <a:lnSpc>
                <a:spcPct val="150000"/>
              </a:lnSpc>
            </a:pPr>
            <a:r>
              <a:rPr lang="es-MX" sz="1200" dirty="0" err="1" smtClean="0"/>
              <a:t>August</a:t>
            </a:r>
            <a:endParaRPr lang="es-MX" sz="1200" dirty="0" smtClean="0"/>
          </a:p>
          <a:p>
            <a:pPr>
              <a:lnSpc>
                <a:spcPct val="150000"/>
              </a:lnSpc>
            </a:pPr>
            <a:endParaRPr lang="es-MX" sz="1200" dirty="0"/>
          </a:p>
          <a:p>
            <a:pPr>
              <a:lnSpc>
                <a:spcPct val="150000"/>
              </a:lnSpc>
            </a:pPr>
            <a:r>
              <a:rPr lang="es-MX" sz="1200" dirty="0" err="1" smtClean="0"/>
              <a:t>July</a:t>
            </a:r>
            <a:endParaRPr lang="es-MX" sz="1200" dirty="0" smtClean="0"/>
          </a:p>
          <a:p>
            <a:pPr>
              <a:lnSpc>
                <a:spcPct val="150000"/>
              </a:lnSpc>
            </a:pPr>
            <a:endParaRPr lang="es-MX" sz="1200" dirty="0"/>
          </a:p>
          <a:p>
            <a:pPr>
              <a:lnSpc>
                <a:spcPct val="150000"/>
              </a:lnSpc>
            </a:pPr>
            <a:r>
              <a:rPr lang="es-MX" sz="1200" dirty="0" smtClean="0"/>
              <a:t>June</a:t>
            </a:r>
          </a:p>
          <a:p>
            <a:pPr>
              <a:lnSpc>
                <a:spcPct val="150000"/>
              </a:lnSpc>
            </a:pPr>
            <a:endParaRPr lang="es-MX" sz="1200" dirty="0"/>
          </a:p>
          <a:p>
            <a:pPr>
              <a:lnSpc>
                <a:spcPct val="150000"/>
              </a:lnSpc>
            </a:pPr>
            <a:r>
              <a:rPr lang="es-MX" sz="1200" dirty="0" err="1" smtClean="0"/>
              <a:t>May</a:t>
            </a:r>
            <a:endParaRPr lang="es-MX" sz="1200" dirty="0" smtClean="0"/>
          </a:p>
          <a:p>
            <a:pPr>
              <a:lnSpc>
                <a:spcPct val="150000"/>
              </a:lnSpc>
            </a:pPr>
            <a:endParaRPr lang="es-MX" sz="1200" dirty="0"/>
          </a:p>
          <a:p>
            <a:pPr>
              <a:lnSpc>
                <a:spcPct val="150000"/>
              </a:lnSpc>
            </a:pPr>
            <a:r>
              <a:rPr lang="es-MX" sz="1200" dirty="0" err="1" smtClean="0"/>
              <a:t>April</a:t>
            </a:r>
            <a:endParaRPr lang="es-MX" sz="1200" dirty="0" smtClean="0"/>
          </a:p>
          <a:p>
            <a:pPr>
              <a:lnSpc>
                <a:spcPct val="150000"/>
              </a:lnSpc>
            </a:pPr>
            <a:endParaRPr lang="es-MX" sz="1200" dirty="0"/>
          </a:p>
          <a:p>
            <a:pPr>
              <a:lnSpc>
                <a:spcPct val="150000"/>
              </a:lnSpc>
            </a:pPr>
            <a:r>
              <a:rPr lang="es-MX" sz="1200" dirty="0" err="1" smtClean="0"/>
              <a:t>March</a:t>
            </a:r>
            <a:endParaRPr lang="es-MX" sz="1200" dirty="0" smtClean="0"/>
          </a:p>
          <a:p>
            <a:pPr>
              <a:lnSpc>
                <a:spcPct val="150000"/>
              </a:lnSpc>
            </a:pPr>
            <a:endParaRPr lang="es-MX" sz="1200" dirty="0"/>
          </a:p>
          <a:p>
            <a:pPr>
              <a:lnSpc>
                <a:spcPct val="150000"/>
              </a:lnSpc>
            </a:pPr>
            <a:r>
              <a:rPr lang="es-MX" sz="1200" dirty="0" err="1" smtClean="0"/>
              <a:t>February</a:t>
            </a:r>
            <a:endParaRPr lang="es-MX" sz="1200" dirty="0"/>
          </a:p>
        </p:txBody>
      </p:sp>
    </p:spTree>
    <p:extLst>
      <p:ext uri="{BB962C8B-B14F-4D97-AF65-F5344CB8AC3E}">
        <p14:creationId xmlns:p14="http://schemas.microsoft.com/office/powerpoint/2010/main" val="13715962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0" y="404664"/>
            <a:ext cx="9144000" cy="446276"/>
          </a:xfrm>
          <a:prstGeom prst="rect">
            <a:avLst/>
          </a:prstGeom>
          <a:noFill/>
        </p:spPr>
        <p:txBody>
          <a:bodyPr wrap="square">
            <a:spAutoFit/>
            <a:scene3d>
              <a:camera prst="orthographicFront"/>
              <a:lightRig rig="soft" dir="t">
                <a:rot lat="0" lon="0" rev="10800000"/>
              </a:lightRig>
            </a:scene3d>
            <a:sp3d>
              <a:bevelT w="27940" h="12700"/>
              <a:contourClr>
                <a:srgbClr val="DDDDDD"/>
              </a:contourClr>
            </a:sp3d>
          </a:bodyPr>
          <a:lstStyle/>
          <a:p>
            <a:pPr algn="ctr" fontAlgn="base">
              <a:spcBef>
                <a:spcPct val="0"/>
              </a:spcBef>
              <a:spcAft>
                <a:spcPct val="0"/>
              </a:spcAft>
              <a:defRPr/>
            </a:pPr>
            <a:r>
              <a:rPr lang="es-MX" sz="2300" b="1" spc="150" dirty="0" err="1">
                <a:ln w="11430"/>
                <a:solidFill>
                  <a:srgbClr val="0070C0"/>
                </a:solidFill>
                <a:effectLst>
                  <a:outerShdw blurRad="25400" algn="tl" rotWithShape="0">
                    <a:srgbClr val="000000">
                      <a:alpha val="43000"/>
                    </a:srgbClr>
                  </a:outerShdw>
                </a:effectLst>
                <a:latin typeface="Arial Black" pitchFamily="34" charset="0"/>
              </a:rPr>
              <a:t>Example</a:t>
            </a:r>
            <a:r>
              <a:rPr lang="es-MX" sz="2300" b="1" spc="150" dirty="0">
                <a:ln w="11430"/>
                <a:solidFill>
                  <a:srgbClr val="0070C0"/>
                </a:solidFill>
                <a:effectLst>
                  <a:outerShdw blurRad="25400" algn="tl" rotWithShape="0">
                    <a:srgbClr val="000000">
                      <a:alpha val="43000"/>
                    </a:srgbClr>
                  </a:outerShdw>
                </a:effectLst>
                <a:latin typeface="Arial Black" pitchFamily="34" charset="0"/>
              </a:rPr>
              <a:t> </a:t>
            </a:r>
            <a:r>
              <a:rPr lang="es-MX" sz="2300" b="1" spc="150" dirty="0" err="1">
                <a:ln w="11430"/>
                <a:solidFill>
                  <a:srgbClr val="0070C0"/>
                </a:solidFill>
                <a:effectLst>
                  <a:outerShdw blurRad="25400" algn="tl" rotWithShape="0">
                    <a:srgbClr val="000000">
                      <a:alpha val="43000"/>
                    </a:srgbClr>
                  </a:outerShdw>
                </a:effectLst>
                <a:latin typeface="Arial Black" pitchFamily="34" charset="0"/>
              </a:rPr>
              <a:t>Password</a:t>
            </a:r>
            <a:r>
              <a:rPr lang="es-MX" sz="2300" b="1" spc="150" dirty="0">
                <a:ln w="11430"/>
                <a:solidFill>
                  <a:srgbClr val="0070C0"/>
                </a:solidFill>
                <a:effectLst>
                  <a:outerShdw blurRad="25400" algn="tl" rotWithShape="0">
                    <a:srgbClr val="000000">
                      <a:alpha val="43000"/>
                    </a:srgbClr>
                  </a:outerShdw>
                </a:effectLst>
                <a:latin typeface="Arial Black" pitchFamily="34" charset="0"/>
              </a:rPr>
              <a:t> </a:t>
            </a:r>
            <a:r>
              <a:rPr lang="es-MX" sz="2300" b="1" spc="150" dirty="0" err="1">
                <a:ln w="11430"/>
                <a:solidFill>
                  <a:srgbClr val="0070C0"/>
                </a:solidFill>
                <a:effectLst>
                  <a:outerShdw blurRad="25400" algn="tl" rotWithShape="0">
                    <a:srgbClr val="000000">
                      <a:alpha val="43000"/>
                    </a:srgbClr>
                  </a:outerShdw>
                </a:effectLst>
                <a:latin typeface="Arial Black" pitchFamily="34" charset="0"/>
              </a:rPr>
              <a:t>unsafe</a:t>
            </a:r>
            <a:r>
              <a:rPr lang="es-MX" sz="2300" b="1" spc="150" dirty="0">
                <a:ln w="11430"/>
                <a:solidFill>
                  <a:srgbClr val="0070C0"/>
                </a:solidFill>
                <a:effectLst>
                  <a:outerShdw blurRad="25400" algn="tl" rotWithShape="0">
                    <a:srgbClr val="000000">
                      <a:alpha val="43000"/>
                    </a:srgbClr>
                  </a:outerShdw>
                </a:effectLst>
                <a:latin typeface="Arial Black" pitchFamily="34" charset="0"/>
              </a:rPr>
              <a:t> </a:t>
            </a:r>
            <a:r>
              <a:rPr lang="es-MX" sz="2300" b="1" spc="150" dirty="0" err="1">
                <a:ln w="11430"/>
                <a:solidFill>
                  <a:srgbClr val="0070C0"/>
                </a:solidFill>
                <a:effectLst>
                  <a:outerShdw blurRad="25400" algn="tl" rotWithShape="0">
                    <a:srgbClr val="000000">
                      <a:alpha val="43000"/>
                    </a:srgbClr>
                  </a:outerShdw>
                </a:effectLst>
                <a:latin typeface="Arial Black" pitchFamily="34" charset="0"/>
              </a:rPr>
              <a:t>Statistics</a:t>
            </a:r>
            <a:endParaRPr lang="es-MX" sz="2300" b="1" spc="150" dirty="0" smtClean="0">
              <a:ln w="11430"/>
              <a:solidFill>
                <a:srgbClr val="0070C0"/>
              </a:solidFill>
              <a:effectLst>
                <a:outerShdw blurRad="25400" algn="tl" rotWithShape="0">
                  <a:srgbClr val="000000">
                    <a:alpha val="43000"/>
                  </a:srgbClr>
                </a:outerShdw>
              </a:effectLst>
              <a:latin typeface="Arial Black" pitchFamily="34" charset="0"/>
            </a:endParaRPr>
          </a:p>
        </p:txBody>
      </p:sp>
      <p:graphicFrame>
        <p:nvGraphicFramePr>
          <p:cNvPr id="7" name="11 Gráfico"/>
          <p:cNvGraphicFramePr>
            <a:graphicFrameLocks/>
          </p:cNvGraphicFramePr>
          <p:nvPr>
            <p:extLst>
              <p:ext uri="{D42A27DB-BD31-4B8C-83A1-F6EECF244321}">
                <p14:modId xmlns:p14="http://schemas.microsoft.com/office/powerpoint/2010/main" val="4081344300"/>
              </p:ext>
            </p:extLst>
          </p:nvPr>
        </p:nvGraphicFramePr>
        <p:xfrm>
          <a:off x="107505" y="1311151"/>
          <a:ext cx="2736303" cy="20882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12 Gráfico"/>
          <p:cNvGraphicFramePr>
            <a:graphicFrameLocks/>
          </p:cNvGraphicFramePr>
          <p:nvPr>
            <p:extLst>
              <p:ext uri="{D42A27DB-BD31-4B8C-83A1-F6EECF244321}">
                <p14:modId xmlns:p14="http://schemas.microsoft.com/office/powerpoint/2010/main" val="1911643889"/>
              </p:ext>
            </p:extLst>
          </p:nvPr>
        </p:nvGraphicFramePr>
        <p:xfrm>
          <a:off x="2987824" y="1196752"/>
          <a:ext cx="2952327" cy="22026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13 Gráfico"/>
          <p:cNvGraphicFramePr>
            <a:graphicFrameLocks/>
          </p:cNvGraphicFramePr>
          <p:nvPr>
            <p:extLst>
              <p:ext uri="{D42A27DB-BD31-4B8C-83A1-F6EECF244321}">
                <p14:modId xmlns:p14="http://schemas.microsoft.com/office/powerpoint/2010/main" val="1858046715"/>
              </p:ext>
            </p:extLst>
          </p:nvPr>
        </p:nvGraphicFramePr>
        <p:xfrm>
          <a:off x="6156176" y="1203022"/>
          <a:ext cx="2736304" cy="213062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21 Gráfico"/>
          <p:cNvGraphicFramePr>
            <a:graphicFrameLocks/>
          </p:cNvGraphicFramePr>
          <p:nvPr>
            <p:extLst>
              <p:ext uri="{D42A27DB-BD31-4B8C-83A1-F6EECF244321}">
                <p14:modId xmlns:p14="http://schemas.microsoft.com/office/powerpoint/2010/main" val="1370957849"/>
              </p:ext>
            </p:extLst>
          </p:nvPr>
        </p:nvGraphicFramePr>
        <p:xfrm>
          <a:off x="251520" y="3861048"/>
          <a:ext cx="3024336" cy="21602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18 Gráfico"/>
          <p:cNvGraphicFramePr>
            <a:graphicFrameLocks/>
          </p:cNvGraphicFramePr>
          <p:nvPr>
            <p:extLst>
              <p:ext uri="{D42A27DB-BD31-4B8C-83A1-F6EECF244321}">
                <p14:modId xmlns:p14="http://schemas.microsoft.com/office/powerpoint/2010/main" val="3584860502"/>
              </p:ext>
            </p:extLst>
          </p:nvPr>
        </p:nvGraphicFramePr>
        <p:xfrm>
          <a:off x="2987824" y="3789040"/>
          <a:ext cx="2952328" cy="237626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20 Gráfico"/>
          <p:cNvGraphicFramePr>
            <a:graphicFrameLocks/>
          </p:cNvGraphicFramePr>
          <p:nvPr>
            <p:extLst>
              <p:ext uri="{D42A27DB-BD31-4B8C-83A1-F6EECF244321}">
                <p14:modId xmlns:p14="http://schemas.microsoft.com/office/powerpoint/2010/main" val="1030602232"/>
              </p:ext>
            </p:extLst>
          </p:nvPr>
        </p:nvGraphicFramePr>
        <p:xfrm>
          <a:off x="5940152" y="3861048"/>
          <a:ext cx="2952328" cy="23042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981235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cstate="print"/>
          <a:srcRect/>
          <a:stretch>
            <a:fillRect/>
          </a:stretch>
        </p:blipFill>
        <p:spPr bwMode="auto">
          <a:xfrm>
            <a:off x="4103307" y="2060848"/>
            <a:ext cx="5005289" cy="3166611"/>
          </a:xfrm>
          <a:prstGeom prst="rect">
            <a:avLst/>
          </a:prstGeom>
          <a:noFill/>
          <a:ln w="9525">
            <a:noFill/>
            <a:miter lim="800000"/>
            <a:headEnd/>
            <a:tailEnd/>
          </a:ln>
        </p:spPr>
      </p:pic>
      <p:sp>
        <p:nvSpPr>
          <p:cNvPr id="3" name="2 CuadroTexto"/>
          <p:cNvSpPr txBox="1"/>
          <p:nvPr/>
        </p:nvSpPr>
        <p:spPr>
          <a:xfrm>
            <a:off x="107504" y="1178749"/>
            <a:ext cx="8712968" cy="1200329"/>
          </a:xfrm>
          <a:prstGeom prst="rect">
            <a:avLst/>
          </a:prstGeom>
          <a:noFill/>
        </p:spPr>
        <p:txBody>
          <a:bodyPr wrap="square" rtlCol="0">
            <a:spAutoFit/>
          </a:bodyPr>
          <a:lstStyle/>
          <a:p>
            <a:r>
              <a:rPr lang="es-MX" sz="3200" b="1" dirty="0"/>
              <a:t>Colaboradores:</a:t>
            </a:r>
          </a:p>
          <a:p>
            <a:r>
              <a:rPr lang="es-MX" sz="2000" dirty="0"/>
              <a:t>Conferencias: Manejo responsable de las </a:t>
            </a:r>
            <a:r>
              <a:rPr lang="es-MX" sz="2000" dirty="0" err="1"/>
              <a:t>TIC’s</a:t>
            </a:r>
            <a:r>
              <a:rPr lang="es-MX" sz="2000" dirty="0"/>
              <a:t> – </a:t>
            </a:r>
            <a:r>
              <a:rPr lang="es-MX" sz="2000" dirty="0" err="1"/>
              <a:t>EnTicConfío</a:t>
            </a:r>
            <a:r>
              <a:rPr lang="es-MX" sz="2000" dirty="0"/>
              <a:t> - </a:t>
            </a:r>
            <a:r>
              <a:rPr lang="es-MX" sz="2000" dirty="0" err="1"/>
              <a:t>Dijín</a:t>
            </a:r>
            <a:endParaRPr lang="es-MX" sz="2000" dirty="0"/>
          </a:p>
          <a:p>
            <a:r>
              <a:rPr lang="es-MX" sz="2000" dirty="0"/>
              <a:t>Campañas internas </a:t>
            </a:r>
          </a:p>
        </p:txBody>
      </p:sp>
      <p:sp>
        <p:nvSpPr>
          <p:cNvPr id="4" name="3 CuadroTexto"/>
          <p:cNvSpPr txBox="1"/>
          <p:nvPr/>
        </p:nvSpPr>
        <p:spPr>
          <a:xfrm>
            <a:off x="181872" y="3659040"/>
            <a:ext cx="4282116" cy="1815882"/>
          </a:xfrm>
          <a:prstGeom prst="rect">
            <a:avLst/>
          </a:prstGeom>
          <a:noFill/>
        </p:spPr>
        <p:txBody>
          <a:bodyPr wrap="square" rtlCol="0">
            <a:spAutoFit/>
          </a:bodyPr>
          <a:lstStyle/>
          <a:p>
            <a:r>
              <a:rPr lang="es-MX" sz="3200" b="1" dirty="0"/>
              <a:t>Hijos</a:t>
            </a:r>
          </a:p>
          <a:p>
            <a:r>
              <a:rPr lang="es-MX" sz="2000" dirty="0"/>
              <a:t>Conferencias: Manejo responsable de las </a:t>
            </a:r>
            <a:r>
              <a:rPr lang="es-MX" sz="2000" dirty="0" err="1"/>
              <a:t>TIC’s</a:t>
            </a:r>
            <a:r>
              <a:rPr lang="es-MX" sz="2000" dirty="0"/>
              <a:t> – </a:t>
            </a:r>
            <a:r>
              <a:rPr lang="es-MX" sz="2000" dirty="0" err="1"/>
              <a:t>EnTicConfío</a:t>
            </a:r>
            <a:endParaRPr lang="es-MX" sz="2000" dirty="0"/>
          </a:p>
          <a:p>
            <a:r>
              <a:rPr lang="es-MX" sz="2000" dirty="0"/>
              <a:t>Capacitaciones: Seguridad de la Información </a:t>
            </a:r>
          </a:p>
        </p:txBody>
      </p:sp>
      <p:sp>
        <p:nvSpPr>
          <p:cNvPr id="5" name="4 Rectángulo"/>
          <p:cNvSpPr/>
          <p:nvPr/>
        </p:nvSpPr>
        <p:spPr>
          <a:xfrm>
            <a:off x="107504" y="404664"/>
            <a:ext cx="6900415" cy="646331"/>
          </a:xfrm>
          <a:prstGeom prst="rect">
            <a:avLst/>
          </a:prstGeom>
        </p:spPr>
        <p:txBody>
          <a:bodyPr wrap="none">
            <a:spAutoFit/>
          </a:bodyPr>
          <a:lstStyle/>
          <a:p>
            <a:pPr lvl="0"/>
            <a:r>
              <a:rPr lang="es-CO" sz="36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Personal </a:t>
            </a:r>
            <a:r>
              <a:rPr lang="es-CO" sz="3600" b="1" dirty="0" err="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Information</a:t>
            </a:r>
            <a:r>
              <a:rPr lang="es-CO" sz="36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 Management</a:t>
            </a:r>
            <a:endParaRPr lang="es-CO" sz="3600" b="1" dirty="0" smtClean="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endParaRPr>
          </a:p>
        </p:txBody>
      </p:sp>
      <p:sp>
        <p:nvSpPr>
          <p:cNvPr id="7" name="6 CuadroTexto"/>
          <p:cNvSpPr txBox="1"/>
          <p:nvPr/>
        </p:nvSpPr>
        <p:spPr>
          <a:xfrm>
            <a:off x="488205" y="2549950"/>
            <a:ext cx="4299820" cy="923330"/>
          </a:xfrm>
          <a:prstGeom prst="rect">
            <a:avLst/>
          </a:prstGeom>
          <a:noFill/>
          <a:ln>
            <a:solidFill>
              <a:schemeClr val="accent1"/>
            </a:solidFill>
            <a:prstDash val="dash"/>
          </a:ln>
        </p:spPr>
        <p:txBody>
          <a:bodyPr wrap="square" rtlCol="0">
            <a:spAutoFit/>
          </a:bodyPr>
          <a:lstStyle/>
          <a:p>
            <a:r>
              <a:rPr lang="es-MX" b="1" dirty="0" err="1" smtClean="0"/>
              <a:t>Employees</a:t>
            </a:r>
            <a:r>
              <a:rPr lang="es-MX" dirty="0" smtClean="0"/>
              <a:t>:</a:t>
            </a:r>
            <a:r>
              <a:rPr lang="es-MX" dirty="0"/>
              <a:t/>
            </a:r>
            <a:br>
              <a:rPr lang="es-MX" dirty="0"/>
            </a:br>
            <a:r>
              <a:rPr lang="es-MX" dirty="0" err="1"/>
              <a:t>Conference</a:t>
            </a:r>
            <a:r>
              <a:rPr lang="es-MX" dirty="0"/>
              <a:t>: Management </a:t>
            </a:r>
            <a:r>
              <a:rPr lang="es-MX" dirty="0" err="1"/>
              <a:t>responsible</a:t>
            </a:r>
            <a:r>
              <a:rPr lang="es-MX" dirty="0"/>
              <a:t> </a:t>
            </a:r>
            <a:r>
              <a:rPr lang="es-MX" dirty="0" err="1"/>
              <a:t>for</a:t>
            </a:r>
            <a:r>
              <a:rPr lang="es-MX" dirty="0"/>
              <a:t> ICT - </a:t>
            </a:r>
            <a:r>
              <a:rPr lang="es-MX" dirty="0" err="1"/>
              <a:t>EnTicConfío</a:t>
            </a:r>
            <a:r>
              <a:rPr lang="es-MX" dirty="0"/>
              <a:t> </a:t>
            </a:r>
            <a:r>
              <a:rPr lang="es-MX" dirty="0" smtClean="0"/>
              <a:t>– </a:t>
            </a:r>
            <a:r>
              <a:rPr lang="es-MX" dirty="0" err="1" smtClean="0"/>
              <a:t>Dijin</a:t>
            </a:r>
            <a:r>
              <a:rPr lang="es-MX" dirty="0" smtClean="0"/>
              <a:t> </a:t>
            </a:r>
            <a:r>
              <a:rPr lang="es-MX" dirty="0" err="1" smtClean="0"/>
              <a:t>internal</a:t>
            </a:r>
            <a:r>
              <a:rPr lang="es-MX" dirty="0" smtClean="0"/>
              <a:t> </a:t>
            </a:r>
            <a:r>
              <a:rPr lang="es-MX" dirty="0" err="1"/>
              <a:t>campaigns</a:t>
            </a:r>
            <a:endParaRPr lang="es-MX" dirty="0"/>
          </a:p>
        </p:txBody>
      </p:sp>
      <p:sp>
        <p:nvSpPr>
          <p:cNvPr id="9" name="8 CuadroTexto"/>
          <p:cNvSpPr txBox="1"/>
          <p:nvPr/>
        </p:nvSpPr>
        <p:spPr>
          <a:xfrm>
            <a:off x="922417" y="5574472"/>
            <a:ext cx="6361779" cy="1200329"/>
          </a:xfrm>
          <a:prstGeom prst="rect">
            <a:avLst/>
          </a:prstGeom>
          <a:noFill/>
          <a:ln>
            <a:solidFill>
              <a:schemeClr val="accent1"/>
            </a:solidFill>
            <a:prstDash val="dash"/>
          </a:ln>
        </p:spPr>
        <p:txBody>
          <a:bodyPr wrap="square" rtlCol="0">
            <a:spAutoFit/>
          </a:bodyPr>
          <a:lstStyle>
            <a:defPPr>
              <a:defRPr lang="es-CO"/>
            </a:defPPr>
          </a:lstStyle>
          <a:p>
            <a:r>
              <a:rPr lang="en-US" b="1" dirty="0" smtClean="0"/>
              <a:t>Children</a:t>
            </a:r>
            <a:r>
              <a:rPr lang="en-US" dirty="0" smtClean="0"/>
              <a:t>:</a:t>
            </a:r>
            <a:r>
              <a:rPr lang="en-US" dirty="0"/>
              <a:t/>
            </a:r>
            <a:br>
              <a:rPr lang="en-US" dirty="0"/>
            </a:br>
            <a:r>
              <a:rPr lang="en-US" dirty="0"/>
              <a:t>Conference: Management responsible for </a:t>
            </a:r>
            <a:r>
              <a:rPr lang="en-US" dirty="0" smtClean="0"/>
              <a:t>technologies </a:t>
            </a:r>
            <a:r>
              <a:rPr lang="en-US" dirty="0"/>
              <a:t>– </a:t>
            </a:r>
            <a:r>
              <a:rPr lang="en-US" dirty="0" err="1"/>
              <a:t>EnTicConfío</a:t>
            </a:r>
            <a:r>
              <a:rPr lang="en-US" dirty="0"/>
              <a:t> </a:t>
            </a:r>
            <a:endParaRPr lang="en-US" dirty="0" smtClean="0"/>
          </a:p>
          <a:p>
            <a:r>
              <a:rPr lang="en-US" dirty="0" smtClean="0"/>
              <a:t>Training</a:t>
            </a:r>
            <a:r>
              <a:rPr lang="en-US" dirty="0"/>
              <a:t>: Information </a:t>
            </a:r>
            <a:r>
              <a:rPr lang="en-US" dirty="0" smtClean="0"/>
              <a:t>Security Measures</a:t>
            </a:r>
            <a:endParaRPr lang="es-MX" dirty="0"/>
          </a:p>
        </p:txBody>
      </p:sp>
      <p:cxnSp>
        <p:nvCxnSpPr>
          <p:cNvPr id="11" name="10 Conector angular"/>
          <p:cNvCxnSpPr>
            <a:endCxn id="7" idx="0"/>
          </p:cNvCxnSpPr>
          <p:nvPr/>
        </p:nvCxnSpPr>
        <p:spPr>
          <a:xfrm rot="16200000" flipH="1">
            <a:off x="2235971" y="2147806"/>
            <a:ext cx="489102" cy="315186"/>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14" name="13 Conector angular"/>
          <p:cNvCxnSpPr>
            <a:endCxn id="9" idx="0"/>
          </p:cNvCxnSpPr>
          <p:nvPr/>
        </p:nvCxnSpPr>
        <p:spPr>
          <a:xfrm rot="16200000" flipH="1">
            <a:off x="3549860" y="5021025"/>
            <a:ext cx="561296" cy="545598"/>
          </a:xfrm>
          <a:prstGeom prst="bentConnector3">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921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1405" b="3078"/>
          <a:stretch>
            <a:fillRect/>
          </a:stretch>
        </p:blipFill>
        <p:spPr bwMode="auto">
          <a:xfrm>
            <a:off x="107503" y="3230868"/>
            <a:ext cx="4483501" cy="329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3284170" y="2938481"/>
            <a:ext cx="5689763" cy="584775"/>
          </a:xfrm>
          <a:prstGeom prst="rect">
            <a:avLst/>
          </a:prstGeom>
        </p:spPr>
        <p:txBody>
          <a:bodyPr wrap="none">
            <a:spAutoFit/>
          </a:bodyPr>
          <a:lstStyle/>
          <a:p>
            <a:pPr lvl="1"/>
            <a:r>
              <a:rPr lang="es-CO" sz="3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Capacitaciones Especializadas</a:t>
            </a:r>
          </a:p>
        </p:txBody>
      </p:sp>
      <p:sp>
        <p:nvSpPr>
          <p:cNvPr id="7" name="6 Rectángulo"/>
          <p:cNvSpPr/>
          <p:nvPr/>
        </p:nvSpPr>
        <p:spPr>
          <a:xfrm>
            <a:off x="179512" y="332656"/>
            <a:ext cx="4759829" cy="584775"/>
          </a:xfrm>
          <a:prstGeom prst="rect">
            <a:avLst/>
          </a:prstGeom>
        </p:spPr>
        <p:txBody>
          <a:bodyPr wrap="none">
            <a:spAutoFit/>
          </a:bodyPr>
          <a:lstStyle/>
          <a:p>
            <a:pPr lvl="0"/>
            <a:r>
              <a:rPr lang="es-CO" sz="3200" b="1" dirty="0" smtClean="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Medición de cumplimiento</a:t>
            </a:r>
          </a:p>
        </p:txBody>
      </p:sp>
      <p:sp>
        <p:nvSpPr>
          <p:cNvPr id="8" name="7 Rectángulo"/>
          <p:cNvSpPr/>
          <p:nvPr/>
        </p:nvSpPr>
        <p:spPr>
          <a:xfrm>
            <a:off x="288032" y="906979"/>
            <a:ext cx="4572000" cy="1107996"/>
          </a:xfrm>
          <a:prstGeom prst="rect">
            <a:avLst/>
          </a:prstGeom>
        </p:spPr>
        <p:txBody>
          <a:bodyPr>
            <a:spAutoFit/>
          </a:bodyPr>
          <a:lstStyle/>
          <a:p>
            <a:pPr marL="177800" lvl="1" indent="-177800">
              <a:buFont typeface="Arial" pitchFamily="34" charset="0"/>
              <a:buChar char="•"/>
            </a:pPr>
            <a:r>
              <a:rPr lang="es-CO" sz="2200" dirty="0" smtClean="0"/>
              <a:t>Violaciones de seguridad</a:t>
            </a:r>
          </a:p>
          <a:p>
            <a:pPr marL="177800" lvl="1" indent="-177800">
              <a:buFont typeface="Arial" pitchFamily="34" charset="0"/>
              <a:buChar char="•"/>
            </a:pPr>
            <a:r>
              <a:rPr lang="es-CO" sz="2200" dirty="0" smtClean="0"/>
              <a:t>Asistencia a capacitaciones</a:t>
            </a:r>
          </a:p>
          <a:p>
            <a:pPr marL="177800" lvl="1" indent="-177800">
              <a:buFont typeface="Arial" pitchFamily="34" charset="0"/>
              <a:buChar char="•"/>
            </a:pPr>
            <a:r>
              <a:rPr lang="es-CO" sz="2200" dirty="0" smtClean="0"/>
              <a:t>Afectación a compensación variable</a:t>
            </a:r>
          </a:p>
        </p:txBody>
      </p:sp>
      <p:sp>
        <p:nvSpPr>
          <p:cNvPr id="6" name="5 CuadroTexto"/>
          <p:cNvSpPr txBox="1"/>
          <p:nvPr/>
        </p:nvSpPr>
        <p:spPr>
          <a:xfrm>
            <a:off x="5338030" y="906979"/>
            <a:ext cx="3686522" cy="923330"/>
          </a:xfrm>
          <a:prstGeom prst="rect">
            <a:avLst/>
          </a:prstGeom>
          <a:noFill/>
          <a:ln>
            <a:solidFill>
              <a:schemeClr val="accent1"/>
            </a:solidFill>
            <a:prstDash val="dash"/>
          </a:ln>
        </p:spPr>
        <p:txBody>
          <a:bodyPr wrap="none" rtlCol="0">
            <a:spAutoFit/>
          </a:bodyPr>
          <a:lstStyle/>
          <a:p>
            <a:pPr marL="285750" indent="-285750">
              <a:buFont typeface="Arial" pitchFamily="34" charset="0"/>
              <a:buChar char="•"/>
            </a:pPr>
            <a:r>
              <a:rPr lang="es-MX" dirty="0"/>
              <a:t>Security </a:t>
            </a:r>
            <a:r>
              <a:rPr lang="es-MX" dirty="0" err="1"/>
              <a:t>v</a:t>
            </a:r>
            <a:r>
              <a:rPr lang="es-MX" dirty="0" err="1" smtClean="0"/>
              <a:t>iolations</a:t>
            </a:r>
            <a:endParaRPr lang="es-MX" dirty="0"/>
          </a:p>
          <a:p>
            <a:pPr marL="285750" indent="-285750">
              <a:buFont typeface="Arial" pitchFamily="34" charset="0"/>
              <a:buChar char="•"/>
            </a:pPr>
            <a:r>
              <a:rPr lang="es-MX" dirty="0"/>
              <a:t>Training </a:t>
            </a:r>
            <a:r>
              <a:rPr lang="es-MX" dirty="0" err="1" smtClean="0"/>
              <a:t>assistance</a:t>
            </a:r>
            <a:endParaRPr lang="es-MX" dirty="0"/>
          </a:p>
          <a:p>
            <a:pPr marL="285750" indent="-285750">
              <a:buFont typeface="Arial" pitchFamily="34" charset="0"/>
              <a:buChar char="•"/>
            </a:pPr>
            <a:r>
              <a:rPr lang="es-MX" dirty="0" smtClean="0"/>
              <a:t>Variable </a:t>
            </a:r>
            <a:r>
              <a:rPr lang="es-MX" dirty="0" err="1" smtClean="0"/>
              <a:t>compensation</a:t>
            </a:r>
            <a:r>
              <a:rPr lang="es-MX" dirty="0" smtClean="0"/>
              <a:t> </a:t>
            </a:r>
            <a:r>
              <a:rPr lang="es-MX" dirty="0" err="1"/>
              <a:t>affectation</a:t>
            </a:r>
            <a:endParaRPr lang="es-MX" dirty="0"/>
          </a:p>
        </p:txBody>
      </p:sp>
      <p:sp>
        <p:nvSpPr>
          <p:cNvPr id="10" name="9 Rectángulo"/>
          <p:cNvSpPr/>
          <p:nvPr/>
        </p:nvSpPr>
        <p:spPr>
          <a:xfrm>
            <a:off x="5413660" y="537647"/>
            <a:ext cx="2344360" cy="369332"/>
          </a:xfrm>
          <a:prstGeom prst="rect">
            <a:avLst/>
          </a:prstGeom>
        </p:spPr>
        <p:txBody>
          <a:bodyPr wrap="none">
            <a:spAutoFit/>
          </a:bodyPr>
          <a:lstStyle/>
          <a:p>
            <a:r>
              <a:rPr lang="es-MX" b="1" dirty="0" err="1"/>
              <a:t>Measuring</a:t>
            </a:r>
            <a:r>
              <a:rPr lang="es-MX" b="1" dirty="0"/>
              <a:t> </a:t>
            </a:r>
            <a:r>
              <a:rPr lang="es-MX" b="1" dirty="0" err="1"/>
              <a:t>compliance</a:t>
            </a:r>
            <a:endParaRPr lang="es-MX" b="1" dirty="0"/>
          </a:p>
        </p:txBody>
      </p:sp>
      <p:sp>
        <p:nvSpPr>
          <p:cNvPr id="12" name="11 CuadroTexto"/>
          <p:cNvSpPr txBox="1"/>
          <p:nvPr/>
        </p:nvSpPr>
        <p:spPr>
          <a:xfrm>
            <a:off x="5382704" y="5384437"/>
            <a:ext cx="3494162" cy="923330"/>
          </a:xfrm>
          <a:prstGeom prst="rect">
            <a:avLst/>
          </a:prstGeom>
          <a:noFill/>
          <a:ln>
            <a:solidFill>
              <a:schemeClr val="accent1"/>
            </a:solidFill>
            <a:prstDash val="dash"/>
          </a:ln>
        </p:spPr>
        <p:txBody>
          <a:bodyPr wrap="none" rtlCol="0">
            <a:spAutoFit/>
          </a:bodyPr>
          <a:lstStyle>
            <a:defPPr>
              <a:defRPr lang="es-CO"/>
            </a:defPPr>
            <a:lvl1pPr marL="285750" indent="-285750">
              <a:buFont typeface="Arial" pitchFamily="34" charset="0"/>
              <a:buChar char="•"/>
            </a:lvl1pPr>
          </a:lstStyle>
          <a:p>
            <a:pPr marL="177800" indent="-177800"/>
            <a:r>
              <a:rPr lang="en-US" dirty="0"/>
              <a:t>Senior management training</a:t>
            </a:r>
          </a:p>
          <a:p>
            <a:pPr marL="177800" indent="-177800"/>
            <a:r>
              <a:rPr lang="en-US" dirty="0"/>
              <a:t>technical training for IT managers</a:t>
            </a:r>
          </a:p>
          <a:p>
            <a:pPr marL="177800" indent="-177800"/>
            <a:r>
              <a:rPr lang="en-US" dirty="0"/>
              <a:t>Training for the staff </a:t>
            </a:r>
            <a:r>
              <a:rPr lang="en-US" dirty="0" smtClean="0"/>
              <a:t>operating</a:t>
            </a:r>
            <a:endParaRPr lang="es-CO" dirty="0"/>
          </a:p>
        </p:txBody>
      </p:sp>
      <p:sp>
        <p:nvSpPr>
          <p:cNvPr id="13" name="12 Rectángulo"/>
          <p:cNvSpPr/>
          <p:nvPr/>
        </p:nvSpPr>
        <p:spPr>
          <a:xfrm>
            <a:off x="5536019" y="5015105"/>
            <a:ext cx="2028376" cy="369332"/>
          </a:xfrm>
          <a:prstGeom prst="rect">
            <a:avLst/>
          </a:prstGeom>
        </p:spPr>
        <p:txBody>
          <a:bodyPr wrap="none">
            <a:spAutoFit/>
          </a:bodyPr>
          <a:lstStyle/>
          <a:p>
            <a:r>
              <a:rPr lang="es-MX" b="1" dirty="0" err="1"/>
              <a:t>Specialized</a:t>
            </a:r>
            <a:r>
              <a:rPr lang="es-MX" b="1" dirty="0"/>
              <a:t> training</a:t>
            </a:r>
          </a:p>
        </p:txBody>
      </p:sp>
      <p:sp>
        <p:nvSpPr>
          <p:cNvPr id="14" name="13 Rectángulo"/>
          <p:cNvSpPr/>
          <p:nvPr/>
        </p:nvSpPr>
        <p:spPr>
          <a:xfrm>
            <a:off x="3635896" y="3523256"/>
            <a:ext cx="4572000" cy="1477328"/>
          </a:xfrm>
          <a:prstGeom prst="rect">
            <a:avLst/>
          </a:prstGeom>
        </p:spPr>
        <p:txBody>
          <a:bodyPr>
            <a:spAutoFit/>
          </a:bodyPr>
          <a:lstStyle/>
          <a:p>
            <a:pPr marL="285750" indent="-285750">
              <a:buFont typeface="Arial" pitchFamily="34" charset="0"/>
              <a:buChar char="•"/>
            </a:pPr>
            <a:r>
              <a:rPr lang="es-MX" dirty="0"/>
              <a:t>Capacitaciones a la alta dirección</a:t>
            </a:r>
          </a:p>
          <a:p>
            <a:pPr marL="285750" indent="-285750">
              <a:buFont typeface="Arial" pitchFamily="34" charset="0"/>
              <a:buChar char="•"/>
            </a:pPr>
            <a:r>
              <a:rPr lang="es-MX" dirty="0"/>
              <a:t>Capacitaciones técnicas para administradores de TI</a:t>
            </a:r>
          </a:p>
          <a:p>
            <a:pPr marL="285750" indent="-285750">
              <a:buFont typeface="Arial" pitchFamily="34" charset="0"/>
              <a:buChar char="•"/>
            </a:pPr>
            <a:r>
              <a:rPr lang="es-MX" dirty="0"/>
              <a:t>Capacitaciones dirigidas al personal de operación</a:t>
            </a:r>
          </a:p>
        </p:txBody>
      </p:sp>
      <p:cxnSp>
        <p:nvCxnSpPr>
          <p:cNvPr id="16" name="15 Conector recto de flecha"/>
          <p:cNvCxnSpPr>
            <a:endCxn id="10" idx="1"/>
          </p:cNvCxnSpPr>
          <p:nvPr/>
        </p:nvCxnSpPr>
        <p:spPr>
          <a:xfrm>
            <a:off x="4860032" y="722313"/>
            <a:ext cx="553628"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20 Conector recto de flecha"/>
          <p:cNvCxnSpPr/>
          <p:nvPr/>
        </p:nvCxnSpPr>
        <p:spPr>
          <a:xfrm>
            <a:off x="8207896" y="3523256"/>
            <a:ext cx="0" cy="186118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2866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20128944">
            <a:off x="6752198" y="4956257"/>
            <a:ext cx="1738012" cy="12752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7" name="Picture 2" descr="C:\Users\ffonseca.DEPOSITO\AppData\Local\Microsoft\Windows\Temporary Internet Files\Content.Outlook\O2AN6C8Y\DSC_04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314341">
            <a:off x="2440451" y="5015192"/>
            <a:ext cx="1823282" cy="12441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2051" name="Picture 3"/>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20188499">
            <a:off x="4615274" y="4121034"/>
            <a:ext cx="1785737" cy="131028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nvGrpSpPr>
          <p:cNvPr id="2" name="1 Grupo"/>
          <p:cNvGrpSpPr/>
          <p:nvPr/>
        </p:nvGrpSpPr>
        <p:grpSpPr>
          <a:xfrm>
            <a:off x="51042" y="1318988"/>
            <a:ext cx="4520957" cy="2229919"/>
            <a:chOff x="423356" y="1152729"/>
            <a:chExt cx="5434055" cy="2551500"/>
          </a:xfrm>
        </p:grpSpPr>
        <p:sp>
          <p:nvSpPr>
            <p:cNvPr id="9" name="8 Forma libre"/>
            <p:cNvSpPr/>
            <p:nvPr/>
          </p:nvSpPr>
          <p:spPr>
            <a:xfrm>
              <a:off x="435289" y="1152729"/>
              <a:ext cx="5422122" cy="1121004"/>
            </a:xfrm>
            <a:custGeom>
              <a:avLst/>
              <a:gdLst>
                <a:gd name="connsiteX0" fmla="*/ 0 w 5285567"/>
                <a:gd name="connsiteY0" fmla="*/ 186838 h 1121004"/>
                <a:gd name="connsiteX1" fmla="*/ 186838 w 5285567"/>
                <a:gd name="connsiteY1" fmla="*/ 0 h 1121004"/>
                <a:gd name="connsiteX2" fmla="*/ 5098729 w 5285567"/>
                <a:gd name="connsiteY2" fmla="*/ 0 h 1121004"/>
                <a:gd name="connsiteX3" fmla="*/ 5285567 w 5285567"/>
                <a:gd name="connsiteY3" fmla="*/ 186838 h 1121004"/>
                <a:gd name="connsiteX4" fmla="*/ 5285567 w 5285567"/>
                <a:gd name="connsiteY4" fmla="*/ 934166 h 1121004"/>
                <a:gd name="connsiteX5" fmla="*/ 5098729 w 5285567"/>
                <a:gd name="connsiteY5" fmla="*/ 1121004 h 1121004"/>
                <a:gd name="connsiteX6" fmla="*/ 186838 w 5285567"/>
                <a:gd name="connsiteY6" fmla="*/ 1121004 h 1121004"/>
                <a:gd name="connsiteX7" fmla="*/ 0 w 5285567"/>
                <a:gd name="connsiteY7" fmla="*/ 934166 h 1121004"/>
                <a:gd name="connsiteX8" fmla="*/ 0 w 5285567"/>
                <a:gd name="connsiteY8" fmla="*/ 186838 h 112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5567" h="1121004">
                  <a:moveTo>
                    <a:pt x="0" y="186838"/>
                  </a:moveTo>
                  <a:cubicBezTo>
                    <a:pt x="0" y="83650"/>
                    <a:pt x="83650" y="0"/>
                    <a:pt x="186838" y="0"/>
                  </a:cubicBezTo>
                  <a:lnTo>
                    <a:pt x="5098729" y="0"/>
                  </a:lnTo>
                  <a:cubicBezTo>
                    <a:pt x="5201917" y="0"/>
                    <a:pt x="5285567" y="83650"/>
                    <a:pt x="5285567" y="186838"/>
                  </a:cubicBezTo>
                  <a:lnTo>
                    <a:pt x="5285567" y="934166"/>
                  </a:lnTo>
                  <a:cubicBezTo>
                    <a:pt x="5285567" y="1037354"/>
                    <a:pt x="5201917" y="1121004"/>
                    <a:pt x="5098729" y="1121004"/>
                  </a:cubicBezTo>
                  <a:lnTo>
                    <a:pt x="186838" y="1121004"/>
                  </a:lnTo>
                  <a:cubicBezTo>
                    <a:pt x="83650" y="1121004"/>
                    <a:pt x="0" y="1037354"/>
                    <a:pt x="0" y="934166"/>
                  </a:cubicBezTo>
                  <a:lnTo>
                    <a:pt x="0" y="186838"/>
                  </a:lnTo>
                  <a:close/>
                </a:path>
              </a:pathLst>
            </a:custGeom>
            <a:solidFill>
              <a:schemeClr val="tx2">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16013" tIns="54723" rIns="216013" bIns="54723" numCol="1" spcCol="1270" anchor="ctr" anchorCtr="0">
              <a:noAutofit/>
            </a:bodyPr>
            <a:lstStyle/>
            <a:p>
              <a:pPr lvl="0" algn="l" defTabSz="889000">
                <a:lnSpc>
                  <a:spcPct val="90000"/>
                </a:lnSpc>
                <a:spcBef>
                  <a:spcPct val="0"/>
                </a:spcBef>
                <a:spcAft>
                  <a:spcPct val="35000"/>
                </a:spcAft>
              </a:pPr>
              <a:r>
                <a:rPr lang="es-MX" sz="2000" b="1" kern="1200" dirty="0" smtClean="0"/>
                <a:t>Activos de Información </a:t>
              </a:r>
              <a:r>
                <a:rPr lang="es-MX" sz="2000" kern="1200" dirty="0" smtClean="0"/>
                <a:t>(148  Empleados y Proveedores): Enfocada a todo el personal del Depósito</a:t>
              </a:r>
              <a:endParaRPr lang="es-MX" sz="2000" kern="1200" dirty="0"/>
            </a:p>
          </p:txBody>
        </p:sp>
        <p:sp>
          <p:nvSpPr>
            <p:cNvPr id="11" name="10 Forma libre"/>
            <p:cNvSpPr/>
            <p:nvPr/>
          </p:nvSpPr>
          <p:spPr>
            <a:xfrm>
              <a:off x="423356" y="2505966"/>
              <a:ext cx="5406406" cy="1198263"/>
            </a:xfrm>
            <a:custGeom>
              <a:avLst/>
              <a:gdLst>
                <a:gd name="connsiteX0" fmla="*/ 0 w 5270248"/>
                <a:gd name="connsiteY0" fmla="*/ 199714 h 1198262"/>
                <a:gd name="connsiteX1" fmla="*/ 199714 w 5270248"/>
                <a:gd name="connsiteY1" fmla="*/ 0 h 1198262"/>
                <a:gd name="connsiteX2" fmla="*/ 5070534 w 5270248"/>
                <a:gd name="connsiteY2" fmla="*/ 0 h 1198262"/>
                <a:gd name="connsiteX3" fmla="*/ 5270248 w 5270248"/>
                <a:gd name="connsiteY3" fmla="*/ 199714 h 1198262"/>
                <a:gd name="connsiteX4" fmla="*/ 5270248 w 5270248"/>
                <a:gd name="connsiteY4" fmla="*/ 998548 h 1198262"/>
                <a:gd name="connsiteX5" fmla="*/ 5070534 w 5270248"/>
                <a:gd name="connsiteY5" fmla="*/ 1198262 h 1198262"/>
                <a:gd name="connsiteX6" fmla="*/ 199714 w 5270248"/>
                <a:gd name="connsiteY6" fmla="*/ 1198262 h 1198262"/>
                <a:gd name="connsiteX7" fmla="*/ 0 w 5270248"/>
                <a:gd name="connsiteY7" fmla="*/ 998548 h 1198262"/>
                <a:gd name="connsiteX8" fmla="*/ 0 w 5270248"/>
                <a:gd name="connsiteY8" fmla="*/ 199714 h 119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0248" h="1198262">
                  <a:moveTo>
                    <a:pt x="0" y="199714"/>
                  </a:moveTo>
                  <a:cubicBezTo>
                    <a:pt x="0" y="89415"/>
                    <a:pt x="89415" y="0"/>
                    <a:pt x="199714" y="0"/>
                  </a:cubicBezTo>
                  <a:lnTo>
                    <a:pt x="5070534" y="0"/>
                  </a:lnTo>
                  <a:cubicBezTo>
                    <a:pt x="5180833" y="0"/>
                    <a:pt x="5270248" y="89415"/>
                    <a:pt x="5270248" y="199714"/>
                  </a:cubicBezTo>
                  <a:lnTo>
                    <a:pt x="5270248" y="998548"/>
                  </a:lnTo>
                  <a:cubicBezTo>
                    <a:pt x="5270248" y="1108847"/>
                    <a:pt x="5180833" y="1198262"/>
                    <a:pt x="5070534" y="1198262"/>
                  </a:cubicBezTo>
                  <a:lnTo>
                    <a:pt x="199714" y="1198262"/>
                  </a:lnTo>
                  <a:cubicBezTo>
                    <a:pt x="89415" y="1198262"/>
                    <a:pt x="0" y="1108847"/>
                    <a:pt x="0" y="998548"/>
                  </a:cubicBezTo>
                  <a:lnTo>
                    <a:pt x="0" y="199714"/>
                  </a:lnTo>
                  <a:close/>
                </a:path>
              </a:pathLst>
            </a:custGeom>
            <a:solidFill>
              <a:schemeClr val="accent3">
                <a:lumMod val="50000"/>
              </a:schemeClr>
            </a:solidFill>
          </p:spPr>
          <p:style>
            <a:lnRef idx="2">
              <a:schemeClr val="lt1">
                <a:hueOff val="0"/>
                <a:satOff val="0"/>
                <a:lumOff val="0"/>
                <a:alphaOff val="0"/>
              </a:schemeClr>
            </a:lnRef>
            <a:fillRef idx="1">
              <a:schemeClr val="accent5">
                <a:hueOff val="-4966938"/>
                <a:satOff val="19906"/>
                <a:lumOff val="4314"/>
                <a:alphaOff val="0"/>
              </a:schemeClr>
            </a:fillRef>
            <a:effectRef idx="0">
              <a:schemeClr val="accent5">
                <a:hueOff val="-4966938"/>
                <a:satOff val="19906"/>
                <a:lumOff val="4314"/>
                <a:alphaOff val="0"/>
              </a:schemeClr>
            </a:effectRef>
            <a:fontRef idx="minor">
              <a:schemeClr val="lt1"/>
            </a:fontRef>
          </p:style>
          <p:txBody>
            <a:bodyPr spcFirstLastPara="0" vert="horz" wrap="square" lIns="219784" tIns="58494" rIns="219784" bIns="58494" numCol="1" spcCol="1270" anchor="ctr" anchorCtr="0">
              <a:noAutofit/>
            </a:bodyPr>
            <a:lstStyle/>
            <a:p>
              <a:pPr lvl="0" algn="l" defTabSz="889000">
                <a:lnSpc>
                  <a:spcPct val="90000"/>
                </a:lnSpc>
                <a:spcBef>
                  <a:spcPct val="0"/>
                </a:spcBef>
                <a:spcAft>
                  <a:spcPct val="35000"/>
                </a:spcAft>
              </a:pPr>
              <a:r>
                <a:rPr lang="es-MX" sz="2000" b="1" kern="1200" dirty="0" smtClean="0"/>
                <a:t>Ciberseguridad</a:t>
              </a:r>
              <a:r>
                <a:rPr lang="es-MX" sz="2000" kern="1200" dirty="0" smtClean="0"/>
                <a:t> y </a:t>
              </a:r>
              <a:r>
                <a:rPr lang="es-MX" sz="2000" kern="1200" dirty="0" err="1" smtClean="0"/>
                <a:t>Ciber</a:t>
              </a:r>
              <a:r>
                <a:rPr lang="es-MX" sz="2000" kern="1200" dirty="0" smtClean="0"/>
                <a:t>-riesgos (24 Directivos): Dirigida </a:t>
              </a:r>
              <a:r>
                <a:rPr lang="es-MX" sz="2000" dirty="0" smtClean="0"/>
                <a:t>la </a:t>
              </a:r>
              <a:r>
                <a:rPr lang="es-MX" sz="2000" kern="1200" dirty="0" smtClean="0"/>
                <a:t>dirección del Depósito</a:t>
              </a:r>
              <a:endParaRPr lang="es-MX" sz="2000" kern="1200" dirty="0"/>
            </a:p>
          </p:txBody>
        </p:sp>
      </p:grpSp>
      <p:sp>
        <p:nvSpPr>
          <p:cNvPr id="14" name="13 Rectángulo"/>
          <p:cNvSpPr/>
          <p:nvPr/>
        </p:nvSpPr>
        <p:spPr>
          <a:xfrm>
            <a:off x="-180528" y="260648"/>
            <a:ext cx="9505056" cy="1015663"/>
          </a:xfrm>
          <a:prstGeom prst="rect">
            <a:avLst/>
          </a:prstGeom>
        </p:spPr>
        <p:txBody>
          <a:bodyPr wrap="square">
            <a:spAutoFit/>
          </a:bodyPr>
          <a:lstStyle/>
          <a:p>
            <a:pPr algn="ctr"/>
            <a:r>
              <a:rPr lang="es-MX" sz="2200" b="1" spc="150" dirty="0">
                <a:ln w="11430"/>
                <a:solidFill>
                  <a:srgbClr val="0070C0"/>
                </a:solidFill>
                <a:effectLst>
                  <a:outerShdw blurRad="25400" algn="tl" rotWithShape="0">
                    <a:srgbClr val="000000">
                      <a:alpha val="43000"/>
                    </a:srgbClr>
                  </a:outerShdw>
                </a:effectLst>
                <a:latin typeface="Arial Black" pitchFamily="34" charset="0"/>
              </a:rPr>
              <a:t>ACTIVIDADES DE CAPACITACIÓN ESPECIALIZADA DIRIGIDAS AL PERSONAL DE DECEVAL</a:t>
            </a:r>
            <a:r>
              <a:rPr lang="es-MX" sz="2200" b="1" spc="150" dirty="0" smtClean="0">
                <a:ln w="11430"/>
                <a:solidFill>
                  <a:srgbClr val="0070C0"/>
                </a:solidFill>
                <a:effectLst>
                  <a:outerShdw blurRad="25400" algn="tl" rotWithShape="0">
                    <a:srgbClr val="000000">
                      <a:alpha val="43000"/>
                    </a:srgbClr>
                  </a:outerShdw>
                </a:effectLst>
                <a:latin typeface="Arial Black" pitchFamily="34" charset="0"/>
              </a:rPr>
              <a:t>.</a:t>
            </a:r>
          </a:p>
          <a:p>
            <a:pPr algn="ctr"/>
            <a:r>
              <a:rPr lang="en-US" sz="1600" b="1" spc="150" dirty="0">
                <a:ln w="11430"/>
                <a:solidFill>
                  <a:srgbClr val="0070C0"/>
                </a:solidFill>
                <a:effectLst>
                  <a:outerShdw blurRad="25400" algn="tl" rotWithShape="0">
                    <a:srgbClr val="000000">
                      <a:alpha val="43000"/>
                    </a:srgbClr>
                  </a:outerShdw>
                </a:effectLst>
                <a:latin typeface="Arial Black" pitchFamily="34" charset="0"/>
              </a:rPr>
              <a:t>SPECIALIZED TRAINING ACTIVITIES AIMED TO STAFF DECEVAL.</a:t>
            </a:r>
            <a:endParaRPr lang="es-MX" sz="1600" b="1" spc="150" dirty="0">
              <a:ln w="11430"/>
              <a:solidFill>
                <a:srgbClr val="0070C0"/>
              </a:solidFill>
              <a:effectLst>
                <a:outerShdw blurRad="25400" algn="tl" rotWithShape="0">
                  <a:srgbClr val="000000">
                    <a:alpha val="43000"/>
                  </a:srgbClr>
                </a:outerShdw>
              </a:effectLst>
              <a:latin typeface="Arial Black" pitchFamily="34" charset="0"/>
            </a:endParaRPr>
          </a:p>
        </p:txBody>
      </p:sp>
      <p:pic>
        <p:nvPicPr>
          <p:cNvPr id="2050"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20468570">
            <a:off x="415346" y="4042461"/>
            <a:ext cx="1785736" cy="13102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2" name="11 Forma libre"/>
          <p:cNvSpPr/>
          <p:nvPr/>
        </p:nvSpPr>
        <p:spPr>
          <a:xfrm>
            <a:off x="4790119" y="1318988"/>
            <a:ext cx="4102361" cy="979717"/>
          </a:xfrm>
          <a:custGeom>
            <a:avLst/>
            <a:gdLst>
              <a:gd name="connsiteX0" fmla="*/ 0 w 5285567"/>
              <a:gd name="connsiteY0" fmla="*/ 186838 h 1121004"/>
              <a:gd name="connsiteX1" fmla="*/ 186838 w 5285567"/>
              <a:gd name="connsiteY1" fmla="*/ 0 h 1121004"/>
              <a:gd name="connsiteX2" fmla="*/ 5098729 w 5285567"/>
              <a:gd name="connsiteY2" fmla="*/ 0 h 1121004"/>
              <a:gd name="connsiteX3" fmla="*/ 5285567 w 5285567"/>
              <a:gd name="connsiteY3" fmla="*/ 186838 h 1121004"/>
              <a:gd name="connsiteX4" fmla="*/ 5285567 w 5285567"/>
              <a:gd name="connsiteY4" fmla="*/ 934166 h 1121004"/>
              <a:gd name="connsiteX5" fmla="*/ 5098729 w 5285567"/>
              <a:gd name="connsiteY5" fmla="*/ 1121004 h 1121004"/>
              <a:gd name="connsiteX6" fmla="*/ 186838 w 5285567"/>
              <a:gd name="connsiteY6" fmla="*/ 1121004 h 1121004"/>
              <a:gd name="connsiteX7" fmla="*/ 0 w 5285567"/>
              <a:gd name="connsiteY7" fmla="*/ 934166 h 1121004"/>
              <a:gd name="connsiteX8" fmla="*/ 0 w 5285567"/>
              <a:gd name="connsiteY8" fmla="*/ 186838 h 112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5567" h="1121004">
                <a:moveTo>
                  <a:pt x="0" y="186838"/>
                </a:moveTo>
                <a:cubicBezTo>
                  <a:pt x="0" y="83650"/>
                  <a:pt x="83650" y="0"/>
                  <a:pt x="186838" y="0"/>
                </a:cubicBezTo>
                <a:lnTo>
                  <a:pt x="5098729" y="0"/>
                </a:lnTo>
                <a:cubicBezTo>
                  <a:pt x="5201917" y="0"/>
                  <a:pt x="5285567" y="83650"/>
                  <a:pt x="5285567" y="186838"/>
                </a:cubicBezTo>
                <a:lnTo>
                  <a:pt x="5285567" y="934166"/>
                </a:lnTo>
                <a:cubicBezTo>
                  <a:pt x="5285567" y="1037354"/>
                  <a:pt x="5201917" y="1121004"/>
                  <a:pt x="5098729" y="1121004"/>
                </a:cubicBezTo>
                <a:lnTo>
                  <a:pt x="186838" y="1121004"/>
                </a:lnTo>
                <a:cubicBezTo>
                  <a:pt x="83650" y="1121004"/>
                  <a:pt x="0" y="1037354"/>
                  <a:pt x="0" y="934166"/>
                </a:cubicBezTo>
                <a:lnTo>
                  <a:pt x="0" y="186838"/>
                </a:lnTo>
                <a:close/>
              </a:path>
            </a:pathLst>
          </a:custGeom>
          <a:noFill/>
          <a:ln>
            <a:solidFill>
              <a:schemeClr val="accent1"/>
            </a:solidFill>
            <a:prstDash val="dash"/>
          </a:ln>
        </p:spPr>
        <p:style>
          <a:lnRef idx="2">
            <a:schemeClr val="lt1">
              <a:hueOff val="0"/>
              <a:satOff val="0"/>
              <a:lumOff val="0"/>
              <a:alphaOff val="0"/>
            </a:schemeClr>
          </a:lnRef>
          <a:fillRef idx="1">
            <a:schemeClr val="accent5">
              <a:hueOff val="-4966938"/>
              <a:satOff val="19906"/>
              <a:lumOff val="4314"/>
              <a:alphaOff val="0"/>
            </a:schemeClr>
          </a:fillRef>
          <a:effectRef idx="0">
            <a:schemeClr val="accent5">
              <a:hueOff val="-4966938"/>
              <a:satOff val="19906"/>
              <a:lumOff val="4314"/>
              <a:alphaOff val="0"/>
            </a:schemeClr>
          </a:effectRef>
          <a:fontRef idx="minor">
            <a:schemeClr val="lt1"/>
          </a:fontRef>
        </p:style>
        <p:txBody>
          <a:bodyPr spcFirstLastPara="0" vert="horz" wrap="square" lIns="219784" tIns="58494" rIns="219784" bIns="58494" numCol="1" spcCol="1270" anchor="ctr" anchorCtr="0">
            <a:noAutofit/>
          </a:bodyPr>
          <a:lstStyle/>
          <a:p>
            <a:pPr defTabSz="889000">
              <a:lnSpc>
                <a:spcPct val="90000"/>
              </a:lnSpc>
              <a:spcBef>
                <a:spcPct val="0"/>
              </a:spcBef>
              <a:spcAft>
                <a:spcPct val="35000"/>
              </a:spcAft>
            </a:pPr>
            <a:r>
              <a:rPr lang="en-US" sz="1600" b="1" dirty="0">
                <a:solidFill>
                  <a:schemeClr val="tx1"/>
                </a:solidFill>
              </a:rPr>
              <a:t>Information Assets </a:t>
            </a:r>
            <a:r>
              <a:rPr lang="en-US" sz="1600" dirty="0">
                <a:solidFill>
                  <a:schemeClr val="tx1"/>
                </a:solidFill>
              </a:rPr>
              <a:t>(148 employees and suppliers): Focused on the staff of the Deposit</a:t>
            </a:r>
            <a:endParaRPr lang="es-MX" sz="1600" dirty="0">
              <a:solidFill>
                <a:schemeClr val="tx1"/>
              </a:solidFill>
            </a:endParaRPr>
          </a:p>
        </p:txBody>
      </p:sp>
      <p:sp>
        <p:nvSpPr>
          <p:cNvPr id="13" name="12 Forma libre"/>
          <p:cNvSpPr/>
          <p:nvPr/>
        </p:nvSpPr>
        <p:spPr>
          <a:xfrm>
            <a:off x="4734754" y="2492896"/>
            <a:ext cx="4239060" cy="927333"/>
          </a:xfrm>
          <a:custGeom>
            <a:avLst/>
            <a:gdLst>
              <a:gd name="connsiteX0" fmla="*/ 0 w 5270248"/>
              <a:gd name="connsiteY0" fmla="*/ 199714 h 1198262"/>
              <a:gd name="connsiteX1" fmla="*/ 199714 w 5270248"/>
              <a:gd name="connsiteY1" fmla="*/ 0 h 1198262"/>
              <a:gd name="connsiteX2" fmla="*/ 5070534 w 5270248"/>
              <a:gd name="connsiteY2" fmla="*/ 0 h 1198262"/>
              <a:gd name="connsiteX3" fmla="*/ 5270248 w 5270248"/>
              <a:gd name="connsiteY3" fmla="*/ 199714 h 1198262"/>
              <a:gd name="connsiteX4" fmla="*/ 5270248 w 5270248"/>
              <a:gd name="connsiteY4" fmla="*/ 998548 h 1198262"/>
              <a:gd name="connsiteX5" fmla="*/ 5070534 w 5270248"/>
              <a:gd name="connsiteY5" fmla="*/ 1198262 h 1198262"/>
              <a:gd name="connsiteX6" fmla="*/ 199714 w 5270248"/>
              <a:gd name="connsiteY6" fmla="*/ 1198262 h 1198262"/>
              <a:gd name="connsiteX7" fmla="*/ 0 w 5270248"/>
              <a:gd name="connsiteY7" fmla="*/ 998548 h 1198262"/>
              <a:gd name="connsiteX8" fmla="*/ 0 w 5270248"/>
              <a:gd name="connsiteY8" fmla="*/ 199714 h 119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0248" h="1198262">
                <a:moveTo>
                  <a:pt x="0" y="199714"/>
                </a:moveTo>
                <a:cubicBezTo>
                  <a:pt x="0" y="89415"/>
                  <a:pt x="89415" y="0"/>
                  <a:pt x="199714" y="0"/>
                </a:cubicBezTo>
                <a:lnTo>
                  <a:pt x="5070534" y="0"/>
                </a:lnTo>
                <a:cubicBezTo>
                  <a:pt x="5180833" y="0"/>
                  <a:pt x="5270248" y="89415"/>
                  <a:pt x="5270248" y="199714"/>
                </a:cubicBezTo>
                <a:lnTo>
                  <a:pt x="5270248" y="998548"/>
                </a:lnTo>
                <a:cubicBezTo>
                  <a:pt x="5270248" y="1108847"/>
                  <a:pt x="5180833" y="1198262"/>
                  <a:pt x="5070534" y="1198262"/>
                </a:cubicBezTo>
                <a:lnTo>
                  <a:pt x="199714" y="1198262"/>
                </a:lnTo>
                <a:cubicBezTo>
                  <a:pt x="89415" y="1198262"/>
                  <a:pt x="0" y="1108847"/>
                  <a:pt x="0" y="998548"/>
                </a:cubicBezTo>
                <a:lnTo>
                  <a:pt x="0" y="199714"/>
                </a:lnTo>
                <a:close/>
              </a:path>
            </a:pathLst>
          </a:custGeom>
          <a:noFill/>
          <a:ln>
            <a:solidFill>
              <a:schemeClr val="accent1"/>
            </a:solidFill>
            <a:prstDash val="dash"/>
          </a:ln>
        </p:spPr>
        <p:style>
          <a:lnRef idx="2">
            <a:schemeClr val="lt1">
              <a:hueOff val="0"/>
              <a:satOff val="0"/>
              <a:lumOff val="0"/>
              <a:alphaOff val="0"/>
            </a:schemeClr>
          </a:lnRef>
          <a:fillRef idx="1">
            <a:schemeClr val="accent5">
              <a:hueOff val="-4966938"/>
              <a:satOff val="19906"/>
              <a:lumOff val="4314"/>
              <a:alphaOff val="0"/>
            </a:schemeClr>
          </a:fillRef>
          <a:effectRef idx="0">
            <a:schemeClr val="accent5">
              <a:hueOff val="-4966938"/>
              <a:satOff val="19906"/>
              <a:lumOff val="4314"/>
              <a:alphaOff val="0"/>
            </a:schemeClr>
          </a:effectRef>
          <a:fontRef idx="minor">
            <a:schemeClr val="lt1"/>
          </a:fontRef>
        </p:style>
        <p:txBody>
          <a:bodyPr spcFirstLastPara="0" vert="horz" wrap="square" lIns="219784" tIns="58494" rIns="219784" bIns="58494" numCol="1" spcCol="1270" anchor="ctr" anchorCtr="0">
            <a:noAutofit/>
          </a:bodyPr>
          <a:lstStyle/>
          <a:p>
            <a:pPr defTabSz="889000">
              <a:lnSpc>
                <a:spcPct val="90000"/>
              </a:lnSpc>
              <a:spcBef>
                <a:spcPct val="0"/>
              </a:spcBef>
              <a:spcAft>
                <a:spcPct val="35000"/>
              </a:spcAft>
            </a:pPr>
            <a:r>
              <a:rPr lang="en-US" sz="1600" b="1" dirty="0" err="1">
                <a:solidFill>
                  <a:schemeClr val="tx1"/>
                </a:solidFill>
              </a:rPr>
              <a:t>Cybersecurity</a:t>
            </a:r>
            <a:r>
              <a:rPr lang="en-US" sz="1600" b="1" dirty="0">
                <a:solidFill>
                  <a:schemeClr val="tx1"/>
                </a:solidFill>
              </a:rPr>
              <a:t> </a:t>
            </a:r>
            <a:r>
              <a:rPr lang="en-US" sz="1600" dirty="0">
                <a:solidFill>
                  <a:schemeClr val="tx1"/>
                </a:solidFill>
              </a:rPr>
              <a:t>and cyber-risks (24 executives): Directed the direction of the Deposit</a:t>
            </a:r>
            <a:endParaRPr lang="es-MX" sz="1600" dirty="0">
              <a:solidFill>
                <a:schemeClr val="tx1"/>
              </a:solidFill>
            </a:endParaRPr>
          </a:p>
        </p:txBody>
      </p:sp>
    </p:spTree>
    <p:extLst>
      <p:ext uri="{BB962C8B-B14F-4D97-AF65-F5344CB8AC3E}">
        <p14:creationId xmlns:p14="http://schemas.microsoft.com/office/powerpoint/2010/main" val="29648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79513" y="6093296"/>
            <a:ext cx="8856983"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31" name="Picture 7"/>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19602707">
            <a:off x="2380869" y="4841636"/>
            <a:ext cx="1938450" cy="145383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030" name="Picture 6"/>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20018096">
            <a:off x="4425195" y="4885044"/>
            <a:ext cx="1861903" cy="13964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4" name="13 Rectángulo"/>
          <p:cNvSpPr/>
          <p:nvPr/>
        </p:nvSpPr>
        <p:spPr>
          <a:xfrm>
            <a:off x="-182040" y="63755"/>
            <a:ext cx="9505056" cy="1107996"/>
          </a:xfrm>
          <a:prstGeom prst="rect">
            <a:avLst/>
          </a:prstGeom>
        </p:spPr>
        <p:txBody>
          <a:bodyPr wrap="square">
            <a:spAutoFit/>
          </a:bodyPr>
          <a:lstStyle/>
          <a:p>
            <a:pPr algn="ctr"/>
            <a:r>
              <a:rPr lang="es-MX" sz="2200" b="1" spc="150" dirty="0">
                <a:ln w="11430"/>
                <a:solidFill>
                  <a:srgbClr val="0070C0"/>
                </a:solidFill>
                <a:effectLst>
                  <a:outerShdw blurRad="25400" algn="tl" rotWithShape="0">
                    <a:srgbClr val="000000">
                      <a:alpha val="43000"/>
                    </a:srgbClr>
                  </a:outerShdw>
                </a:effectLst>
                <a:latin typeface="Arial Black" pitchFamily="34" charset="0"/>
              </a:rPr>
              <a:t>ACTIVIDADES DE CAPACITACIÓN ESPECIALIZADA DIRIGIDAS AL PERSONAL DE DECEVAL</a:t>
            </a:r>
            <a:r>
              <a:rPr lang="es-MX" sz="2200" b="1" spc="150" dirty="0" smtClean="0">
                <a:ln w="11430"/>
                <a:solidFill>
                  <a:srgbClr val="0070C0"/>
                </a:solidFill>
                <a:effectLst>
                  <a:outerShdw blurRad="25400" algn="tl" rotWithShape="0">
                    <a:srgbClr val="000000">
                      <a:alpha val="43000"/>
                    </a:srgbClr>
                  </a:outerShdw>
                </a:effectLst>
                <a:latin typeface="Arial Black" pitchFamily="34" charset="0"/>
              </a:rPr>
              <a:t>.</a:t>
            </a:r>
          </a:p>
          <a:p>
            <a:pPr algn="ctr"/>
            <a:r>
              <a:rPr lang="en-US" sz="1400" b="1" spc="150" dirty="0">
                <a:ln w="11430"/>
                <a:solidFill>
                  <a:srgbClr val="0070C0"/>
                </a:solidFill>
                <a:effectLst>
                  <a:outerShdw blurRad="25400" algn="tl" rotWithShape="0">
                    <a:srgbClr val="000000">
                      <a:alpha val="43000"/>
                    </a:srgbClr>
                  </a:outerShdw>
                </a:effectLst>
                <a:latin typeface="Arial Black" pitchFamily="34" charset="0"/>
              </a:rPr>
              <a:t>SPECIALIZED TRAINING ACTIVITIES AIMED TO STAFF </a:t>
            </a:r>
            <a:r>
              <a:rPr lang="en-US" sz="2200" b="1" spc="150" dirty="0">
                <a:ln w="11430"/>
                <a:solidFill>
                  <a:srgbClr val="0070C0"/>
                </a:solidFill>
                <a:effectLst>
                  <a:outerShdw blurRad="25400" algn="tl" rotWithShape="0">
                    <a:srgbClr val="000000">
                      <a:alpha val="43000"/>
                    </a:srgbClr>
                  </a:outerShdw>
                </a:effectLst>
                <a:latin typeface="Arial Black" pitchFamily="34" charset="0"/>
              </a:rPr>
              <a:t>DECEVAL.</a:t>
            </a:r>
            <a:endParaRPr lang="es-MX" sz="2200" b="1" spc="150" dirty="0">
              <a:ln w="11430"/>
              <a:solidFill>
                <a:srgbClr val="0070C0"/>
              </a:solidFill>
              <a:effectLst>
                <a:outerShdw blurRad="25400" algn="tl" rotWithShape="0">
                  <a:srgbClr val="000000">
                    <a:alpha val="43000"/>
                  </a:srgbClr>
                </a:outerShdw>
              </a:effectLst>
              <a:latin typeface="Arial Black" pitchFamily="34" charset="0"/>
            </a:endParaRPr>
          </a:p>
        </p:txBody>
      </p:sp>
      <p:pic>
        <p:nvPicPr>
          <p:cNvPr id="102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rot="19013879">
            <a:off x="6671257" y="4881375"/>
            <a:ext cx="1871690" cy="140376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9" name="Picture 5"/>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rot="20330725">
            <a:off x="492684" y="4699007"/>
            <a:ext cx="1938115" cy="14535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nvGrpSpPr>
          <p:cNvPr id="3" name="2 Grupo"/>
          <p:cNvGrpSpPr/>
          <p:nvPr/>
        </p:nvGrpSpPr>
        <p:grpSpPr>
          <a:xfrm>
            <a:off x="112043" y="1171751"/>
            <a:ext cx="4892005" cy="2133995"/>
            <a:chOff x="179511" y="1124743"/>
            <a:chExt cx="5523841" cy="2133995"/>
          </a:xfrm>
        </p:grpSpPr>
        <p:sp>
          <p:nvSpPr>
            <p:cNvPr id="11" name="10 Forma libre"/>
            <p:cNvSpPr/>
            <p:nvPr/>
          </p:nvSpPr>
          <p:spPr>
            <a:xfrm>
              <a:off x="179512" y="1124743"/>
              <a:ext cx="5523840" cy="1047238"/>
            </a:xfrm>
            <a:custGeom>
              <a:avLst/>
              <a:gdLst>
                <a:gd name="connsiteX0" fmla="*/ 0 w 5270248"/>
                <a:gd name="connsiteY0" fmla="*/ 199714 h 1198262"/>
                <a:gd name="connsiteX1" fmla="*/ 199714 w 5270248"/>
                <a:gd name="connsiteY1" fmla="*/ 0 h 1198262"/>
                <a:gd name="connsiteX2" fmla="*/ 5070534 w 5270248"/>
                <a:gd name="connsiteY2" fmla="*/ 0 h 1198262"/>
                <a:gd name="connsiteX3" fmla="*/ 5270248 w 5270248"/>
                <a:gd name="connsiteY3" fmla="*/ 199714 h 1198262"/>
                <a:gd name="connsiteX4" fmla="*/ 5270248 w 5270248"/>
                <a:gd name="connsiteY4" fmla="*/ 998548 h 1198262"/>
                <a:gd name="connsiteX5" fmla="*/ 5070534 w 5270248"/>
                <a:gd name="connsiteY5" fmla="*/ 1198262 h 1198262"/>
                <a:gd name="connsiteX6" fmla="*/ 199714 w 5270248"/>
                <a:gd name="connsiteY6" fmla="*/ 1198262 h 1198262"/>
                <a:gd name="connsiteX7" fmla="*/ 0 w 5270248"/>
                <a:gd name="connsiteY7" fmla="*/ 998548 h 1198262"/>
                <a:gd name="connsiteX8" fmla="*/ 0 w 5270248"/>
                <a:gd name="connsiteY8" fmla="*/ 199714 h 119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0248" h="1198262">
                  <a:moveTo>
                    <a:pt x="0" y="199714"/>
                  </a:moveTo>
                  <a:cubicBezTo>
                    <a:pt x="0" y="89415"/>
                    <a:pt x="89415" y="0"/>
                    <a:pt x="199714" y="0"/>
                  </a:cubicBezTo>
                  <a:lnTo>
                    <a:pt x="5070534" y="0"/>
                  </a:lnTo>
                  <a:cubicBezTo>
                    <a:pt x="5180833" y="0"/>
                    <a:pt x="5270248" y="89415"/>
                    <a:pt x="5270248" y="199714"/>
                  </a:cubicBezTo>
                  <a:lnTo>
                    <a:pt x="5270248" y="998548"/>
                  </a:lnTo>
                  <a:cubicBezTo>
                    <a:pt x="5270248" y="1108847"/>
                    <a:pt x="5180833" y="1198262"/>
                    <a:pt x="5070534" y="1198262"/>
                  </a:cubicBezTo>
                  <a:lnTo>
                    <a:pt x="199714" y="1198262"/>
                  </a:lnTo>
                  <a:cubicBezTo>
                    <a:pt x="89415" y="1198262"/>
                    <a:pt x="0" y="1108847"/>
                    <a:pt x="0" y="998548"/>
                  </a:cubicBezTo>
                  <a:lnTo>
                    <a:pt x="0" y="199714"/>
                  </a:lnTo>
                  <a:close/>
                </a:path>
              </a:pathLst>
            </a:custGeom>
            <a:solidFill>
              <a:schemeClr val="accent3">
                <a:lumMod val="50000"/>
              </a:schemeClr>
            </a:solidFill>
          </p:spPr>
          <p:style>
            <a:lnRef idx="2">
              <a:schemeClr val="lt1">
                <a:hueOff val="0"/>
                <a:satOff val="0"/>
                <a:lumOff val="0"/>
                <a:alphaOff val="0"/>
              </a:schemeClr>
            </a:lnRef>
            <a:fillRef idx="1">
              <a:schemeClr val="accent5">
                <a:hueOff val="-4966938"/>
                <a:satOff val="19906"/>
                <a:lumOff val="4314"/>
                <a:alphaOff val="0"/>
              </a:schemeClr>
            </a:fillRef>
            <a:effectRef idx="0">
              <a:schemeClr val="accent5">
                <a:hueOff val="-4966938"/>
                <a:satOff val="19906"/>
                <a:lumOff val="4314"/>
                <a:alphaOff val="0"/>
              </a:schemeClr>
            </a:effectRef>
            <a:fontRef idx="minor">
              <a:schemeClr val="lt1"/>
            </a:fontRef>
          </p:style>
          <p:txBody>
            <a:bodyPr spcFirstLastPara="0" vert="horz" wrap="square" lIns="219784" tIns="58494" rIns="219784" bIns="58494" numCol="1" spcCol="1270" anchor="ctr" anchorCtr="0">
              <a:noAutofit/>
            </a:bodyPr>
            <a:lstStyle/>
            <a:p>
              <a:pPr defTabSz="889000">
                <a:lnSpc>
                  <a:spcPct val="90000"/>
                </a:lnSpc>
                <a:spcBef>
                  <a:spcPct val="0"/>
                </a:spcBef>
                <a:spcAft>
                  <a:spcPct val="35000"/>
                </a:spcAft>
              </a:pPr>
              <a:r>
                <a:rPr lang="es-MX" b="1" dirty="0" err="1" smtClean="0"/>
                <a:t>Ciberseguridad</a:t>
              </a:r>
              <a:r>
                <a:rPr lang="es-MX" dirty="0" smtClean="0"/>
                <a:t> y </a:t>
              </a:r>
              <a:r>
                <a:rPr lang="es-MX" dirty="0" err="1" smtClean="0"/>
                <a:t>Ciberdefensa</a:t>
              </a:r>
              <a:r>
                <a:rPr lang="es-MX" dirty="0" smtClean="0"/>
                <a:t> Ministerio </a:t>
              </a:r>
              <a:r>
                <a:rPr lang="es-MX" dirty="0"/>
                <a:t>de D</a:t>
              </a:r>
              <a:r>
                <a:rPr lang="es-MX" dirty="0" smtClean="0"/>
                <a:t>efensa Nacional (70 personas - Aprox. 50 compañías – Dos años)</a:t>
              </a:r>
              <a:endParaRPr lang="es-MX" dirty="0"/>
            </a:p>
          </p:txBody>
        </p:sp>
        <p:sp>
          <p:nvSpPr>
            <p:cNvPr id="13" name="12 Forma libre"/>
            <p:cNvSpPr/>
            <p:nvPr/>
          </p:nvSpPr>
          <p:spPr>
            <a:xfrm>
              <a:off x="179511" y="2171981"/>
              <a:ext cx="5523841" cy="1086757"/>
            </a:xfrm>
            <a:custGeom>
              <a:avLst/>
              <a:gdLst>
                <a:gd name="connsiteX0" fmla="*/ 0 w 5353458"/>
                <a:gd name="connsiteY0" fmla="*/ 196616 h 1179675"/>
                <a:gd name="connsiteX1" fmla="*/ 196616 w 5353458"/>
                <a:gd name="connsiteY1" fmla="*/ 0 h 1179675"/>
                <a:gd name="connsiteX2" fmla="*/ 5156842 w 5353458"/>
                <a:gd name="connsiteY2" fmla="*/ 0 h 1179675"/>
                <a:gd name="connsiteX3" fmla="*/ 5353458 w 5353458"/>
                <a:gd name="connsiteY3" fmla="*/ 196616 h 1179675"/>
                <a:gd name="connsiteX4" fmla="*/ 5353458 w 5353458"/>
                <a:gd name="connsiteY4" fmla="*/ 983059 h 1179675"/>
                <a:gd name="connsiteX5" fmla="*/ 5156842 w 5353458"/>
                <a:gd name="connsiteY5" fmla="*/ 1179675 h 1179675"/>
                <a:gd name="connsiteX6" fmla="*/ 196616 w 5353458"/>
                <a:gd name="connsiteY6" fmla="*/ 1179675 h 1179675"/>
                <a:gd name="connsiteX7" fmla="*/ 0 w 5353458"/>
                <a:gd name="connsiteY7" fmla="*/ 983059 h 1179675"/>
                <a:gd name="connsiteX8" fmla="*/ 0 w 5353458"/>
                <a:gd name="connsiteY8" fmla="*/ 196616 h 117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58" h="1179675">
                  <a:moveTo>
                    <a:pt x="0" y="196616"/>
                  </a:moveTo>
                  <a:cubicBezTo>
                    <a:pt x="0" y="88028"/>
                    <a:pt x="88028" y="0"/>
                    <a:pt x="196616" y="0"/>
                  </a:cubicBezTo>
                  <a:lnTo>
                    <a:pt x="5156842" y="0"/>
                  </a:lnTo>
                  <a:cubicBezTo>
                    <a:pt x="5265430" y="0"/>
                    <a:pt x="5353458" y="88028"/>
                    <a:pt x="5353458" y="196616"/>
                  </a:cubicBezTo>
                  <a:lnTo>
                    <a:pt x="5353458" y="983059"/>
                  </a:lnTo>
                  <a:cubicBezTo>
                    <a:pt x="5353458" y="1091647"/>
                    <a:pt x="5265430" y="1179675"/>
                    <a:pt x="5156842" y="1179675"/>
                  </a:cubicBezTo>
                  <a:lnTo>
                    <a:pt x="196616" y="1179675"/>
                  </a:lnTo>
                  <a:cubicBezTo>
                    <a:pt x="88028" y="1179675"/>
                    <a:pt x="0" y="1091647"/>
                    <a:pt x="0" y="983059"/>
                  </a:cubicBezTo>
                  <a:lnTo>
                    <a:pt x="0" y="196616"/>
                  </a:lnTo>
                  <a:close/>
                </a:path>
              </a:pathLst>
            </a:custGeom>
            <a:solidFill>
              <a:schemeClr val="accent6">
                <a:lumMod val="50000"/>
              </a:schemeClr>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spcFirstLastPara="0" vert="horz" wrap="square" lIns="218877" tIns="57587" rIns="218877" bIns="57587" numCol="1" spcCol="1270" anchor="ctr" anchorCtr="0">
              <a:noAutofit/>
            </a:bodyPr>
            <a:lstStyle/>
            <a:p>
              <a:pPr lvl="0" algn="l" defTabSz="889000">
                <a:lnSpc>
                  <a:spcPct val="90000"/>
                </a:lnSpc>
                <a:spcBef>
                  <a:spcPct val="0"/>
                </a:spcBef>
                <a:spcAft>
                  <a:spcPct val="35000"/>
                </a:spcAft>
              </a:pPr>
              <a:r>
                <a:rPr lang="es-MX" b="1" kern="1200" dirty="0" smtClean="0"/>
                <a:t>Ransomware</a:t>
              </a:r>
              <a:r>
                <a:rPr lang="es-MX" kern="1200" dirty="0" smtClean="0"/>
                <a:t>: Panel con Policía Nacional, </a:t>
              </a:r>
              <a:r>
                <a:rPr lang="es-MX" kern="1200" dirty="0" err="1" smtClean="0"/>
                <a:t>PWC</a:t>
              </a:r>
              <a:r>
                <a:rPr lang="es-MX" kern="1200" dirty="0" smtClean="0"/>
                <a:t> y un abogado experto tecnología, para el personal del </a:t>
              </a:r>
              <a:r>
                <a:rPr lang="es-MX" dirty="0"/>
                <a:t>D</a:t>
              </a:r>
              <a:r>
                <a:rPr lang="es-MX" kern="1200" dirty="0" smtClean="0"/>
                <a:t>epósito (46 Empleados)</a:t>
              </a:r>
              <a:endParaRPr lang="es-MX" kern="1200" dirty="0"/>
            </a:p>
          </p:txBody>
        </p:sp>
      </p:grpSp>
      <p:sp>
        <p:nvSpPr>
          <p:cNvPr id="2" name="1 Rectángulo redondeado"/>
          <p:cNvSpPr/>
          <p:nvPr/>
        </p:nvSpPr>
        <p:spPr>
          <a:xfrm>
            <a:off x="107506" y="3293705"/>
            <a:ext cx="4892004" cy="999396"/>
          </a:xfrm>
          <a:prstGeom prst="roundRect">
            <a:avLst/>
          </a:prstGeom>
          <a:solidFill>
            <a:schemeClr val="accent3">
              <a:lumMod val="50000"/>
            </a:schemeClr>
          </a:solidFill>
        </p:spPr>
        <p:style>
          <a:lnRef idx="2">
            <a:schemeClr val="lt1">
              <a:hueOff val="0"/>
              <a:satOff val="0"/>
              <a:lumOff val="0"/>
              <a:alphaOff val="0"/>
            </a:schemeClr>
          </a:lnRef>
          <a:fillRef idx="1">
            <a:schemeClr val="accent5">
              <a:hueOff val="-4966938"/>
              <a:satOff val="19906"/>
              <a:lumOff val="4314"/>
              <a:alphaOff val="0"/>
            </a:schemeClr>
          </a:fillRef>
          <a:effectRef idx="0">
            <a:schemeClr val="accent5">
              <a:hueOff val="-4966938"/>
              <a:satOff val="19906"/>
              <a:lumOff val="4314"/>
              <a:alphaOff val="0"/>
            </a:schemeClr>
          </a:effectRef>
          <a:fontRef idx="minor">
            <a:schemeClr val="lt1"/>
          </a:fontRef>
        </p:style>
        <p:txBody>
          <a:bodyPr spcFirstLastPara="0" vert="horz" wrap="square" lIns="219784" tIns="58494" rIns="219784" bIns="58494" numCol="1" spcCol="1270" anchor="ctr" anchorCtr="0">
            <a:noAutofit/>
          </a:bodyPr>
          <a:lstStyle/>
          <a:p>
            <a:pPr defTabSz="889000">
              <a:lnSpc>
                <a:spcPct val="90000"/>
              </a:lnSpc>
              <a:spcBef>
                <a:spcPct val="0"/>
              </a:spcBef>
              <a:spcAft>
                <a:spcPct val="35000"/>
              </a:spcAft>
            </a:pPr>
            <a:r>
              <a:rPr lang="es-CO" b="1" dirty="0" err="1" smtClean="0">
                <a:solidFill>
                  <a:schemeClr val="lt1"/>
                </a:solidFill>
              </a:rPr>
              <a:t>Blockchain</a:t>
            </a:r>
            <a:r>
              <a:rPr lang="es-CO" b="1" dirty="0" smtClean="0">
                <a:solidFill>
                  <a:schemeClr val="lt1"/>
                </a:solidFill>
              </a:rPr>
              <a:t>: </a:t>
            </a:r>
            <a:r>
              <a:rPr lang="es-CO" dirty="0" smtClean="0">
                <a:solidFill>
                  <a:schemeClr val="lt1"/>
                </a:solidFill>
              </a:rPr>
              <a:t>Tecnologías </a:t>
            </a:r>
            <a:r>
              <a:rPr lang="es-CO" dirty="0">
                <a:solidFill>
                  <a:schemeClr val="lt1"/>
                </a:solidFill>
              </a:rPr>
              <a:t>Emergentes: Amenazas? Oportunidades</a:t>
            </a:r>
            <a:r>
              <a:rPr lang="es-CO" dirty="0" smtClean="0">
                <a:solidFill>
                  <a:schemeClr val="lt1"/>
                </a:solidFill>
              </a:rPr>
              <a:t>?: Tecnología, Riesgos y Jurídica (16 </a:t>
            </a:r>
            <a:r>
              <a:rPr lang="es-CO" dirty="0" err="1" smtClean="0">
                <a:solidFill>
                  <a:schemeClr val="lt1"/>
                </a:solidFill>
              </a:rPr>
              <a:t>persoans</a:t>
            </a:r>
            <a:r>
              <a:rPr lang="es-CO" dirty="0" smtClean="0">
                <a:solidFill>
                  <a:schemeClr val="lt1"/>
                </a:solidFill>
              </a:rPr>
              <a:t>)</a:t>
            </a:r>
            <a:endParaRPr lang="es-CO" dirty="0">
              <a:solidFill>
                <a:schemeClr val="lt1"/>
              </a:solidFill>
            </a:endParaRPr>
          </a:p>
        </p:txBody>
      </p:sp>
      <p:sp>
        <p:nvSpPr>
          <p:cNvPr id="15" name="14 Forma libre"/>
          <p:cNvSpPr/>
          <p:nvPr/>
        </p:nvSpPr>
        <p:spPr>
          <a:xfrm>
            <a:off x="5076057" y="1243758"/>
            <a:ext cx="3960439" cy="817090"/>
          </a:xfrm>
          <a:custGeom>
            <a:avLst/>
            <a:gdLst>
              <a:gd name="connsiteX0" fmla="*/ 0 w 5270248"/>
              <a:gd name="connsiteY0" fmla="*/ 199714 h 1198262"/>
              <a:gd name="connsiteX1" fmla="*/ 199714 w 5270248"/>
              <a:gd name="connsiteY1" fmla="*/ 0 h 1198262"/>
              <a:gd name="connsiteX2" fmla="*/ 5070534 w 5270248"/>
              <a:gd name="connsiteY2" fmla="*/ 0 h 1198262"/>
              <a:gd name="connsiteX3" fmla="*/ 5270248 w 5270248"/>
              <a:gd name="connsiteY3" fmla="*/ 199714 h 1198262"/>
              <a:gd name="connsiteX4" fmla="*/ 5270248 w 5270248"/>
              <a:gd name="connsiteY4" fmla="*/ 998548 h 1198262"/>
              <a:gd name="connsiteX5" fmla="*/ 5070534 w 5270248"/>
              <a:gd name="connsiteY5" fmla="*/ 1198262 h 1198262"/>
              <a:gd name="connsiteX6" fmla="*/ 199714 w 5270248"/>
              <a:gd name="connsiteY6" fmla="*/ 1198262 h 1198262"/>
              <a:gd name="connsiteX7" fmla="*/ 0 w 5270248"/>
              <a:gd name="connsiteY7" fmla="*/ 998548 h 1198262"/>
              <a:gd name="connsiteX8" fmla="*/ 0 w 5270248"/>
              <a:gd name="connsiteY8" fmla="*/ 199714 h 119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0248" h="1198262">
                <a:moveTo>
                  <a:pt x="0" y="199714"/>
                </a:moveTo>
                <a:cubicBezTo>
                  <a:pt x="0" y="89415"/>
                  <a:pt x="89415" y="0"/>
                  <a:pt x="199714" y="0"/>
                </a:cubicBezTo>
                <a:lnTo>
                  <a:pt x="5070534" y="0"/>
                </a:lnTo>
                <a:cubicBezTo>
                  <a:pt x="5180833" y="0"/>
                  <a:pt x="5270248" y="89415"/>
                  <a:pt x="5270248" y="199714"/>
                </a:cubicBezTo>
                <a:lnTo>
                  <a:pt x="5270248" y="998548"/>
                </a:lnTo>
                <a:cubicBezTo>
                  <a:pt x="5270248" y="1108847"/>
                  <a:pt x="5180833" y="1198262"/>
                  <a:pt x="5070534" y="1198262"/>
                </a:cubicBezTo>
                <a:lnTo>
                  <a:pt x="199714" y="1198262"/>
                </a:lnTo>
                <a:cubicBezTo>
                  <a:pt x="89415" y="1198262"/>
                  <a:pt x="0" y="1108847"/>
                  <a:pt x="0" y="998548"/>
                </a:cubicBezTo>
                <a:lnTo>
                  <a:pt x="0" y="199714"/>
                </a:lnTo>
                <a:close/>
              </a:path>
            </a:pathLst>
          </a:custGeom>
          <a:noFill/>
          <a:ln>
            <a:solidFill>
              <a:schemeClr val="accent1"/>
            </a:solidFill>
            <a:prstDash val="dash"/>
          </a:ln>
        </p:spPr>
        <p:style>
          <a:lnRef idx="2">
            <a:schemeClr val="lt1">
              <a:hueOff val="0"/>
              <a:satOff val="0"/>
              <a:lumOff val="0"/>
              <a:alphaOff val="0"/>
            </a:schemeClr>
          </a:lnRef>
          <a:fillRef idx="1">
            <a:schemeClr val="accent5">
              <a:hueOff val="-4966938"/>
              <a:satOff val="19906"/>
              <a:lumOff val="4314"/>
              <a:alphaOff val="0"/>
            </a:schemeClr>
          </a:fillRef>
          <a:effectRef idx="0">
            <a:schemeClr val="accent5">
              <a:hueOff val="-4966938"/>
              <a:satOff val="19906"/>
              <a:lumOff val="4314"/>
              <a:alphaOff val="0"/>
            </a:schemeClr>
          </a:effectRef>
          <a:fontRef idx="minor">
            <a:schemeClr val="lt1"/>
          </a:fontRef>
        </p:style>
        <p:txBody>
          <a:bodyPr spcFirstLastPara="0" vert="horz" wrap="square" lIns="219784" tIns="58494" rIns="219784" bIns="58494" numCol="1" spcCol="1270" anchor="ctr" anchorCtr="0">
            <a:noAutofit/>
          </a:bodyPr>
          <a:lstStyle/>
          <a:p>
            <a:pPr defTabSz="889000">
              <a:lnSpc>
                <a:spcPct val="90000"/>
              </a:lnSpc>
              <a:spcBef>
                <a:spcPct val="0"/>
              </a:spcBef>
              <a:spcAft>
                <a:spcPct val="35000"/>
              </a:spcAft>
            </a:pPr>
            <a:r>
              <a:rPr lang="en-US" sz="1600" b="1" dirty="0">
                <a:solidFill>
                  <a:schemeClr val="tx1"/>
                </a:solidFill>
              </a:rPr>
              <a:t>Cyber security </a:t>
            </a:r>
            <a:r>
              <a:rPr lang="en-US" sz="1600" dirty="0">
                <a:solidFill>
                  <a:schemeClr val="tx1"/>
                </a:solidFill>
              </a:rPr>
              <a:t>and defense Ministry of National Defense (70 people - Approximately 50 companies -. Two years)</a:t>
            </a:r>
            <a:endParaRPr lang="es-MX" sz="1600" dirty="0">
              <a:solidFill>
                <a:schemeClr val="tx1"/>
              </a:solidFill>
            </a:endParaRPr>
          </a:p>
        </p:txBody>
      </p:sp>
      <p:sp>
        <p:nvSpPr>
          <p:cNvPr id="16" name="15 Forma libre"/>
          <p:cNvSpPr/>
          <p:nvPr/>
        </p:nvSpPr>
        <p:spPr>
          <a:xfrm>
            <a:off x="5076057" y="2290996"/>
            <a:ext cx="3960439" cy="849972"/>
          </a:xfrm>
          <a:custGeom>
            <a:avLst/>
            <a:gdLst>
              <a:gd name="connsiteX0" fmla="*/ 0 w 5353458"/>
              <a:gd name="connsiteY0" fmla="*/ 196616 h 1179675"/>
              <a:gd name="connsiteX1" fmla="*/ 196616 w 5353458"/>
              <a:gd name="connsiteY1" fmla="*/ 0 h 1179675"/>
              <a:gd name="connsiteX2" fmla="*/ 5156842 w 5353458"/>
              <a:gd name="connsiteY2" fmla="*/ 0 h 1179675"/>
              <a:gd name="connsiteX3" fmla="*/ 5353458 w 5353458"/>
              <a:gd name="connsiteY3" fmla="*/ 196616 h 1179675"/>
              <a:gd name="connsiteX4" fmla="*/ 5353458 w 5353458"/>
              <a:gd name="connsiteY4" fmla="*/ 983059 h 1179675"/>
              <a:gd name="connsiteX5" fmla="*/ 5156842 w 5353458"/>
              <a:gd name="connsiteY5" fmla="*/ 1179675 h 1179675"/>
              <a:gd name="connsiteX6" fmla="*/ 196616 w 5353458"/>
              <a:gd name="connsiteY6" fmla="*/ 1179675 h 1179675"/>
              <a:gd name="connsiteX7" fmla="*/ 0 w 5353458"/>
              <a:gd name="connsiteY7" fmla="*/ 983059 h 1179675"/>
              <a:gd name="connsiteX8" fmla="*/ 0 w 5353458"/>
              <a:gd name="connsiteY8" fmla="*/ 196616 h 117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58" h="1179675">
                <a:moveTo>
                  <a:pt x="0" y="196616"/>
                </a:moveTo>
                <a:cubicBezTo>
                  <a:pt x="0" y="88028"/>
                  <a:pt x="88028" y="0"/>
                  <a:pt x="196616" y="0"/>
                </a:cubicBezTo>
                <a:lnTo>
                  <a:pt x="5156842" y="0"/>
                </a:lnTo>
                <a:cubicBezTo>
                  <a:pt x="5265430" y="0"/>
                  <a:pt x="5353458" y="88028"/>
                  <a:pt x="5353458" y="196616"/>
                </a:cubicBezTo>
                <a:lnTo>
                  <a:pt x="5353458" y="983059"/>
                </a:lnTo>
                <a:cubicBezTo>
                  <a:pt x="5353458" y="1091647"/>
                  <a:pt x="5265430" y="1179675"/>
                  <a:pt x="5156842" y="1179675"/>
                </a:cubicBezTo>
                <a:lnTo>
                  <a:pt x="196616" y="1179675"/>
                </a:lnTo>
                <a:cubicBezTo>
                  <a:pt x="88028" y="1179675"/>
                  <a:pt x="0" y="1091647"/>
                  <a:pt x="0" y="983059"/>
                </a:cubicBezTo>
                <a:lnTo>
                  <a:pt x="0" y="196616"/>
                </a:lnTo>
                <a:close/>
              </a:path>
            </a:pathLst>
          </a:custGeom>
          <a:noFill/>
          <a:ln>
            <a:solidFill>
              <a:schemeClr val="accent1"/>
            </a:solidFill>
            <a:prstDash val="dash"/>
          </a:ln>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spcFirstLastPara="0" vert="horz" wrap="square" lIns="218877" tIns="57587" rIns="218877" bIns="57587" numCol="1" spcCol="1270" anchor="ctr" anchorCtr="0">
            <a:noAutofit/>
          </a:bodyPr>
          <a:lstStyle/>
          <a:p>
            <a:pPr lvl="0" defTabSz="889000">
              <a:lnSpc>
                <a:spcPct val="90000"/>
              </a:lnSpc>
              <a:spcBef>
                <a:spcPct val="0"/>
              </a:spcBef>
              <a:spcAft>
                <a:spcPct val="35000"/>
              </a:spcAft>
            </a:pPr>
            <a:r>
              <a:rPr lang="en-US" sz="1600" b="1" dirty="0" err="1">
                <a:solidFill>
                  <a:schemeClr val="tx1"/>
                </a:solidFill>
              </a:rPr>
              <a:t>Ransomware</a:t>
            </a:r>
            <a:r>
              <a:rPr lang="en-US" sz="1600" b="1" dirty="0">
                <a:solidFill>
                  <a:schemeClr val="tx1"/>
                </a:solidFill>
              </a:rPr>
              <a:t>: </a:t>
            </a:r>
            <a:r>
              <a:rPr lang="en-US" sz="1600" dirty="0">
                <a:solidFill>
                  <a:schemeClr val="tx1"/>
                </a:solidFill>
              </a:rPr>
              <a:t>Panel with National Police, and an expert lawyer PWC technology, to deposit staff (46 employees)</a:t>
            </a:r>
            <a:endParaRPr lang="es-MX" sz="1600" kern="1200" dirty="0">
              <a:solidFill>
                <a:schemeClr val="tx1"/>
              </a:solidFill>
            </a:endParaRPr>
          </a:p>
        </p:txBody>
      </p:sp>
      <p:sp>
        <p:nvSpPr>
          <p:cNvPr id="17" name="16 Rectángulo redondeado"/>
          <p:cNvSpPr/>
          <p:nvPr/>
        </p:nvSpPr>
        <p:spPr>
          <a:xfrm>
            <a:off x="5076057" y="3377754"/>
            <a:ext cx="3960439" cy="843334"/>
          </a:xfrm>
          <a:prstGeom prst="roundRect">
            <a:avLst/>
          </a:prstGeom>
          <a:noFill/>
          <a:ln>
            <a:solidFill>
              <a:schemeClr val="accent1"/>
            </a:solidFill>
            <a:prstDash val="dash"/>
          </a:ln>
        </p:spPr>
        <p:style>
          <a:lnRef idx="2">
            <a:schemeClr val="lt1">
              <a:hueOff val="0"/>
              <a:satOff val="0"/>
              <a:lumOff val="0"/>
              <a:alphaOff val="0"/>
            </a:schemeClr>
          </a:lnRef>
          <a:fillRef idx="1">
            <a:schemeClr val="accent5">
              <a:hueOff val="-4966938"/>
              <a:satOff val="19906"/>
              <a:lumOff val="4314"/>
              <a:alphaOff val="0"/>
            </a:schemeClr>
          </a:fillRef>
          <a:effectRef idx="0">
            <a:schemeClr val="accent5">
              <a:hueOff val="-4966938"/>
              <a:satOff val="19906"/>
              <a:lumOff val="4314"/>
              <a:alphaOff val="0"/>
            </a:schemeClr>
          </a:effectRef>
          <a:fontRef idx="minor">
            <a:schemeClr val="lt1"/>
          </a:fontRef>
        </p:style>
        <p:txBody>
          <a:bodyPr spcFirstLastPara="0" vert="horz" wrap="square" lIns="219784" tIns="58494" rIns="219784" bIns="58494" numCol="1" spcCol="1270" anchor="ctr" anchorCtr="0">
            <a:noAutofit/>
          </a:bodyPr>
          <a:lstStyle/>
          <a:p>
            <a:pPr defTabSz="889000">
              <a:lnSpc>
                <a:spcPct val="90000"/>
              </a:lnSpc>
              <a:spcBef>
                <a:spcPct val="0"/>
              </a:spcBef>
              <a:spcAft>
                <a:spcPct val="35000"/>
              </a:spcAft>
            </a:pPr>
            <a:r>
              <a:rPr lang="en-US" sz="1600" b="1" dirty="0" err="1">
                <a:solidFill>
                  <a:schemeClr val="tx1"/>
                </a:solidFill>
              </a:rPr>
              <a:t>Blockchain</a:t>
            </a:r>
            <a:r>
              <a:rPr lang="en-US" sz="1600" dirty="0">
                <a:solidFill>
                  <a:schemeClr val="tx1"/>
                </a:solidFill>
              </a:rPr>
              <a:t>: Emerging Technologies: Threats? Opportunities ?: Technology, Risk and Legal (16 </a:t>
            </a:r>
            <a:r>
              <a:rPr lang="en-US" sz="1600" dirty="0" smtClean="0">
                <a:solidFill>
                  <a:schemeClr val="tx1"/>
                </a:solidFill>
              </a:rPr>
              <a:t>persons</a:t>
            </a:r>
            <a:r>
              <a:rPr lang="en-US" sz="1600" dirty="0">
                <a:solidFill>
                  <a:schemeClr val="tx1"/>
                </a:solidFill>
              </a:rPr>
              <a:t>)</a:t>
            </a:r>
            <a:endParaRPr lang="es-CO" sz="1600" dirty="0">
              <a:solidFill>
                <a:schemeClr val="tx1"/>
              </a:solidFill>
            </a:endParaRPr>
          </a:p>
        </p:txBody>
      </p:sp>
    </p:spTree>
    <p:extLst>
      <p:ext uri="{BB962C8B-B14F-4D97-AF65-F5344CB8AC3E}">
        <p14:creationId xmlns:p14="http://schemas.microsoft.com/office/powerpoint/2010/main" val="3586272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0" y="4844752"/>
            <a:ext cx="9144000" cy="1752600"/>
          </a:xfrm>
        </p:spPr>
        <p:txBody>
          <a:bodyPr>
            <a:noAutofit/>
          </a:bodyPr>
          <a:lstStyle/>
          <a:p>
            <a:r>
              <a:rPr lang="es-ES" sz="1600" dirty="0" smtClean="0">
                <a:solidFill>
                  <a:schemeClr val="tx1"/>
                </a:solidFill>
                <a:effectLst/>
              </a:rPr>
              <a:t>Un </a:t>
            </a:r>
            <a:r>
              <a:rPr lang="es-ES" sz="1600" b="1" i="1" dirty="0" err="1" smtClean="0">
                <a:solidFill>
                  <a:schemeClr val="tx1"/>
                </a:solidFill>
                <a:effectLst/>
              </a:rPr>
              <a:t>ransomware</a:t>
            </a:r>
            <a:r>
              <a:rPr lang="es-ES" sz="1600" dirty="0" smtClean="0">
                <a:solidFill>
                  <a:schemeClr val="tx1"/>
                </a:solidFill>
                <a:effectLst/>
              </a:rPr>
              <a:t> (del inglés </a:t>
            </a:r>
            <a:r>
              <a:rPr lang="es-ES" sz="1600" i="1" dirty="0" err="1" smtClean="0">
                <a:solidFill>
                  <a:schemeClr val="tx1"/>
                </a:solidFill>
                <a:effectLst/>
              </a:rPr>
              <a:t>ransom</a:t>
            </a:r>
            <a:r>
              <a:rPr lang="es-ES" sz="1600" dirty="0" smtClean="0">
                <a:solidFill>
                  <a:schemeClr val="tx1"/>
                </a:solidFill>
                <a:effectLst/>
              </a:rPr>
              <a:t>, ‘rescate’, y </a:t>
            </a:r>
            <a:r>
              <a:rPr lang="es-ES" sz="1600" i="1" dirty="0" err="1" smtClean="0">
                <a:solidFill>
                  <a:schemeClr val="tx1"/>
                </a:solidFill>
                <a:effectLst/>
              </a:rPr>
              <a:t>ware</a:t>
            </a:r>
            <a:r>
              <a:rPr lang="es-ES" sz="1600" dirty="0" smtClean="0">
                <a:solidFill>
                  <a:schemeClr val="tx1"/>
                </a:solidFill>
                <a:effectLst/>
              </a:rPr>
              <a:t>, por </a:t>
            </a:r>
            <a:r>
              <a:rPr lang="es-ES" sz="1600" i="1" dirty="0">
                <a:solidFill>
                  <a:schemeClr val="tx1"/>
                </a:solidFill>
                <a:hlinkClick r:id="rId2" tooltip="Software"/>
              </a:rPr>
              <a:t>software</a:t>
            </a:r>
            <a:r>
              <a:rPr lang="es-ES" sz="1600" dirty="0" smtClean="0">
                <a:solidFill>
                  <a:schemeClr val="tx1"/>
                </a:solidFill>
                <a:effectLst/>
              </a:rPr>
              <a:t>) es un tipo de programa informático malintencionado que restringe el acceso a determinadas partes o archivos del sistema infectado, y pide un rescate a cambio de quitar esta restricción. Algunos tipos de </a:t>
            </a:r>
            <a:r>
              <a:rPr lang="es-ES" sz="1600" dirty="0" err="1" smtClean="0">
                <a:solidFill>
                  <a:schemeClr val="tx1"/>
                </a:solidFill>
                <a:effectLst/>
              </a:rPr>
              <a:t>ransomware</a:t>
            </a:r>
            <a:r>
              <a:rPr lang="es-ES" sz="1600" dirty="0" smtClean="0">
                <a:solidFill>
                  <a:schemeClr val="tx1"/>
                </a:solidFill>
                <a:effectLst/>
              </a:rPr>
              <a:t> cifran los archivos del sistema operativo inutilizando el dispositivo y coaccionando al usuario a pagar el rescate. </a:t>
            </a:r>
            <a:r>
              <a:rPr lang="es-ES" sz="1600" b="1" dirty="0" smtClean="0">
                <a:solidFill>
                  <a:schemeClr val="tx1"/>
                </a:solidFill>
                <a:effectLst/>
              </a:rPr>
              <a:t>Wikipedia.</a:t>
            </a:r>
            <a:endParaRPr lang="es-CO" sz="1600" b="1" dirty="0">
              <a:solidFill>
                <a:schemeClr val="tx1"/>
              </a:solidFill>
            </a:endParaRPr>
          </a:p>
        </p:txBody>
      </p:sp>
      <p:sp>
        <p:nvSpPr>
          <p:cNvPr id="4" name="3 Rectángulo"/>
          <p:cNvSpPr/>
          <p:nvPr/>
        </p:nvSpPr>
        <p:spPr>
          <a:xfrm>
            <a:off x="1835696" y="6474822"/>
            <a:ext cx="5454352" cy="338554"/>
          </a:xfrm>
          <a:prstGeom prst="rect">
            <a:avLst/>
          </a:prstGeom>
        </p:spPr>
        <p:txBody>
          <a:bodyPr wrap="square">
            <a:spAutoFit/>
          </a:bodyPr>
          <a:lstStyle/>
          <a:p>
            <a:pPr algn="ctr"/>
            <a:r>
              <a:rPr lang="es-CO" sz="1600" dirty="0" smtClean="0">
                <a:hlinkClick r:id="rId3"/>
              </a:rPr>
              <a:t>https://www.youtube.com/watch?v=xpFU4n2iHN8</a:t>
            </a:r>
            <a:endParaRPr lang="es-CO" sz="1600" dirty="0" smtClean="0"/>
          </a:p>
        </p:txBody>
      </p:sp>
      <p:pic>
        <p:nvPicPr>
          <p:cNvPr id="6" name="Imagen 1"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r="26970"/>
          <a:stretch/>
        </p:blipFill>
        <p:spPr bwMode="auto">
          <a:xfrm>
            <a:off x="35496" y="12632"/>
            <a:ext cx="6192688" cy="45684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CuadroTexto"/>
          <p:cNvSpPr txBox="1"/>
          <p:nvPr/>
        </p:nvSpPr>
        <p:spPr>
          <a:xfrm>
            <a:off x="6372200" y="116632"/>
            <a:ext cx="2771800" cy="4016484"/>
          </a:xfrm>
          <a:prstGeom prst="rect">
            <a:avLst/>
          </a:prstGeom>
          <a:noFill/>
        </p:spPr>
        <p:txBody>
          <a:bodyPr wrap="square" rtlCol="0">
            <a:spAutoFit/>
          </a:bodyPr>
          <a:lstStyle/>
          <a:p>
            <a:pPr algn="just"/>
            <a:r>
              <a:rPr lang="en-US" sz="1500" b="1" dirty="0" smtClean="0">
                <a:effectLst/>
              </a:rPr>
              <a:t>Ransomware </a:t>
            </a:r>
            <a:r>
              <a:rPr lang="en-US" sz="1500" dirty="0" smtClean="0">
                <a:effectLst/>
              </a:rPr>
              <a:t>is computer malware that installs covertly on a victim's computer, executes a </a:t>
            </a:r>
            <a:r>
              <a:rPr lang="en-US" sz="1500" dirty="0" err="1" smtClean="0">
                <a:effectLst/>
              </a:rPr>
              <a:t>cryptovirology</a:t>
            </a:r>
            <a:r>
              <a:rPr lang="en-US" sz="1500" dirty="0" smtClean="0">
                <a:effectLst/>
              </a:rPr>
              <a:t> attack that adversely affects it, and demands a ransom payment to decrypt it or not publish it. Simple ransomware may lock the system in a way which is not difficult for a knowledgeable person to reverse, and display a message requesting payment to unlock it. More advanced malware encrypts the victim's files, making them inaccessible, and demands a ransom payment to decrypt them. </a:t>
            </a:r>
            <a:r>
              <a:rPr lang="es-ES" sz="1500" b="1" dirty="0">
                <a:solidFill>
                  <a:prstClr val="black"/>
                </a:solidFill>
              </a:rPr>
              <a:t>Wikipedia</a:t>
            </a:r>
            <a:endParaRPr lang="en-US" sz="1500" dirty="0" smtClean="0">
              <a:effectLst/>
            </a:endParaRPr>
          </a:p>
        </p:txBody>
      </p:sp>
    </p:spTree>
    <p:extLst>
      <p:ext uri="{BB962C8B-B14F-4D97-AF65-F5344CB8AC3E}">
        <p14:creationId xmlns:p14="http://schemas.microsoft.com/office/powerpoint/2010/main" val="20983232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107504" y="6021288"/>
            <a:ext cx="1128129" cy="307777"/>
          </a:xfrm>
          <a:prstGeom prst="rect">
            <a:avLst/>
          </a:prstGeom>
          <a:noFill/>
        </p:spPr>
        <p:txBody>
          <a:bodyPr wrap="none" rtlCol="0">
            <a:spAutoFit/>
          </a:bodyPr>
          <a:lstStyle/>
          <a:p>
            <a:r>
              <a:rPr lang="es-CO" sz="1400" dirty="0" smtClean="0"/>
              <a:t>Fuente: </a:t>
            </a:r>
            <a:r>
              <a:rPr lang="es-CO" sz="1400" dirty="0" err="1" smtClean="0"/>
              <a:t>PWC</a:t>
            </a:r>
            <a:endParaRPr lang="es-CO" sz="1400" dirty="0"/>
          </a:p>
        </p:txBody>
      </p:sp>
      <p:grpSp>
        <p:nvGrpSpPr>
          <p:cNvPr id="5" name="4 Grupo"/>
          <p:cNvGrpSpPr/>
          <p:nvPr/>
        </p:nvGrpSpPr>
        <p:grpSpPr>
          <a:xfrm>
            <a:off x="35496" y="692696"/>
            <a:ext cx="9035284" cy="5112568"/>
            <a:chOff x="35496" y="692696"/>
            <a:chExt cx="9035284" cy="5112568"/>
          </a:xfrm>
        </p:grpSpPr>
        <p:pic>
          <p:nvPicPr>
            <p:cNvPr id="3074" name="Picture 2" descr="Image result for ransomware statistics 2016"/>
            <p:cNvPicPr>
              <a:picLocks noChangeAspect="1" noChangeArrowheads="1"/>
            </p:cNvPicPr>
            <p:nvPr/>
          </p:nvPicPr>
          <p:blipFill rotWithShape="1">
            <a:blip r:embed="rId3">
              <a:extLst>
                <a:ext uri="{28A0092B-C50C-407E-A947-70E740481C1C}">
                  <a14:useLocalDpi xmlns:a14="http://schemas.microsoft.com/office/drawing/2010/main" val="0"/>
                </a:ext>
              </a:extLst>
            </a:blip>
            <a:srcRect l="4044" t="5209"/>
            <a:stretch/>
          </p:blipFill>
          <p:spPr bwMode="auto">
            <a:xfrm>
              <a:off x="35496" y="692696"/>
              <a:ext cx="9035284" cy="5112568"/>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251520" y="5229200"/>
              <a:ext cx="115212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41129367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412776"/>
            <a:ext cx="7772400" cy="1830065"/>
          </a:xfrm>
        </p:spPr>
        <p:txBody>
          <a:bodyPr>
            <a:normAutofit fontScale="90000"/>
          </a:bodyPr>
          <a:lstStyle/>
          <a:p>
            <a:r>
              <a:rPr lang="es-CO" dirty="0" smtClean="0"/>
              <a:t>Tecnologías Emergentes: Amenazas? Oportunidades</a:t>
            </a:r>
            <a:r>
              <a:rPr lang="es-CO" dirty="0"/>
              <a:t>?</a:t>
            </a:r>
            <a:br>
              <a:rPr lang="es-CO" dirty="0"/>
            </a:br>
            <a:r>
              <a:rPr lang="es-CO" sz="3100" dirty="0" err="1"/>
              <a:t>Emerging</a:t>
            </a:r>
            <a:r>
              <a:rPr lang="es-CO" sz="3100" dirty="0"/>
              <a:t> Technologies</a:t>
            </a:r>
            <a:r>
              <a:rPr lang="es-CO" sz="3100" dirty="0" smtClean="0"/>
              <a:t>:</a:t>
            </a:r>
            <a:br>
              <a:rPr lang="es-CO" sz="3100" dirty="0" smtClean="0"/>
            </a:br>
            <a:r>
              <a:rPr lang="es-CO" sz="3100" dirty="0" smtClean="0"/>
              <a:t> </a:t>
            </a:r>
            <a:r>
              <a:rPr lang="es-CO" sz="3100" dirty="0" err="1"/>
              <a:t>Threats</a:t>
            </a:r>
            <a:r>
              <a:rPr lang="es-CO" sz="3100" dirty="0"/>
              <a:t>? </a:t>
            </a:r>
            <a:r>
              <a:rPr lang="es-CO" sz="3100" dirty="0" err="1"/>
              <a:t>Opportunities</a:t>
            </a:r>
            <a:r>
              <a:rPr lang="es-CO" sz="3100" dirty="0"/>
              <a:t>?</a:t>
            </a:r>
          </a:p>
        </p:txBody>
      </p:sp>
      <p:sp>
        <p:nvSpPr>
          <p:cNvPr id="3" name="2 Subtítulo"/>
          <p:cNvSpPr>
            <a:spLocks noGrp="1"/>
          </p:cNvSpPr>
          <p:nvPr>
            <p:ph type="subTitle" idx="1"/>
          </p:nvPr>
        </p:nvSpPr>
        <p:spPr/>
        <p:txBody>
          <a:bodyPr>
            <a:normAutofit fontScale="92500" lnSpcReduction="10000"/>
          </a:bodyPr>
          <a:lstStyle/>
          <a:p>
            <a:r>
              <a:rPr lang="es-CO" dirty="0">
                <a:hlinkClick r:id="rId2"/>
              </a:rPr>
              <a:t>https://www.youtube.com/watch?v=ARVv_6mh6BA</a:t>
            </a:r>
            <a:br>
              <a:rPr lang="es-CO" dirty="0">
                <a:hlinkClick r:id="rId2"/>
              </a:rPr>
            </a:br>
            <a:r>
              <a:rPr lang="es-CO" dirty="0">
                <a:hlinkClick r:id="rId2"/>
              </a:rPr>
              <a:t>https://www.youtube.com/watch?v=iVKX2bbg31o</a:t>
            </a:r>
            <a:r>
              <a:rPr lang="es-CO" dirty="0"/>
              <a:t> </a:t>
            </a:r>
          </a:p>
        </p:txBody>
      </p:sp>
    </p:spTree>
    <p:extLst>
      <p:ext uri="{BB962C8B-B14F-4D97-AF65-F5344CB8AC3E}">
        <p14:creationId xmlns:p14="http://schemas.microsoft.com/office/powerpoint/2010/main" val="821589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563" t="14835" r="16703" b="20902"/>
          <a:stretch/>
        </p:blipFill>
        <p:spPr bwMode="auto">
          <a:xfrm>
            <a:off x="107504" y="753419"/>
            <a:ext cx="9036496" cy="4115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179512" y="6464369"/>
            <a:ext cx="2983766" cy="276999"/>
          </a:xfrm>
          <a:prstGeom prst="rect">
            <a:avLst/>
          </a:prstGeom>
          <a:noFill/>
        </p:spPr>
        <p:txBody>
          <a:bodyPr wrap="none" rtlCol="0">
            <a:spAutoFit/>
          </a:bodyPr>
          <a:lstStyle/>
          <a:p>
            <a:r>
              <a:rPr lang="es-CO" sz="1200" dirty="0" smtClean="0"/>
              <a:t>Fuente: </a:t>
            </a:r>
            <a:r>
              <a:rPr lang="es-CO" sz="1200" dirty="0" err="1" smtClean="0"/>
              <a:t>InfoProject</a:t>
            </a:r>
            <a:r>
              <a:rPr lang="es-CO" sz="1200" dirty="0" smtClean="0"/>
              <a:t> Colombia – Jimmy Chung</a:t>
            </a:r>
            <a:endParaRPr lang="es-CO" sz="1200" dirty="0"/>
          </a:p>
        </p:txBody>
      </p:sp>
      <p:sp>
        <p:nvSpPr>
          <p:cNvPr id="3" name="2 Rectángulo"/>
          <p:cNvSpPr/>
          <p:nvPr/>
        </p:nvSpPr>
        <p:spPr>
          <a:xfrm>
            <a:off x="311210" y="5273652"/>
            <a:ext cx="8424936" cy="338554"/>
          </a:xfrm>
          <a:prstGeom prst="rect">
            <a:avLst/>
          </a:prstGeom>
          <a:ln>
            <a:solidFill>
              <a:schemeClr val="accent1"/>
            </a:solidFill>
            <a:prstDash val="dash"/>
          </a:ln>
        </p:spPr>
        <p:txBody>
          <a:bodyPr wrap="square">
            <a:spAutoFit/>
          </a:bodyPr>
          <a:lstStyle/>
          <a:p>
            <a:r>
              <a:rPr lang="en-US" sz="1600" b="1" dirty="0" err="1"/>
              <a:t>B</a:t>
            </a:r>
            <a:r>
              <a:rPr lang="en-US" sz="1600" b="1" dirty="0" err="1" smtClean="0"/>
              <a:t>lockchain</a:t>
            </a:r>
            <a:r>
              <a:rPr lang="en-US" sz="1600" b="1" dirty="0" smtClean="0"/>
              <a:t> </a:t>
            </a:r>
            <a:r>
              <a:rPr lang="en-US" sz="1600" b="1" dirty="0"/>
              <a:t>is the underlying technology that makes </a:t>
            </a:r>
            <a:r>
              <a:rPr lang="en-US" sz="1600" b="1" dirty="0" smtClean="0"/>
              <a:t>possible </a:t>
            </a:r>
            <a:r>
              <a:rPr lang="en-US" sz="1600" b="1" dirty="0"/>
              <a:t>bitcoin and </a:t>
            </a:r>
            <a:r>
              <a:rPr lang="en-US" sz="1600" b="1" dirty="0" smtClean="0"/>
              <a:t>alt-coins</a:t>
            </a:r>
          </a:p>
        </p:txBody>
      </p:sp>
    </p:spTree>
    <p:extLst>
      <p:ext uri="{BB962C8B-B14F-4D97-AF65-F5344CB8AC3E}">
        <p14:creationId xmlns:p14="http://schemas.microsoft.com/office/powerpoint/2010/main" val="733254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65"/>
          <a:stretch/>
        </p:blipFill>
        <p:spPr bwMode="auto">
          <a:xfrm>
            <a:off x="3563888" y="1"/>
            <a:ext cx="5580112"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5164"/>
          <a:stretch/>
        </p:blipFill>
        <p:spPr bwMode="auto">
          <a:xfrm>
            <a:off x="179512" y="976486"/>
            <a:ext cx="3131840" cy="180444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0" y="2781503"/>
            <a:ext cx="3563888" cy="4031873"/>
          </a:xfrm>
          <a:prstGeom prst="rect">
            <a:avLst/>
          </a:prstGeom>
        </p:spPr>
        <p:txBody>
          <a:bodyPr wrap="square">
            <a:spAutoFit/>
          </a:bodyPr>
          <a:lstStyle/>
          <a:p>
            <a:pPr algn="ctr"/>
            <a:r>
              <a:rPr lang="es-CO" sz="1600" b="1" dirty="0">
                <a:solidFill>
                  <a:schemeClr val="bg1"/>
                </a:solidFill>
                <a:hlinkClick r:id="rId4"/>
              </a:rPr>
              <a:t>http://www.informationisbeautiful.net/visualizations/worlds-biggest-data-breaches-hacks/</a:t>
            </a:r>
            <a:endParaRPr lang="es-CO" sz="1600" b="1" dirty="0">
              <a:solidFill>
                <a:schemeClr val="bg1"/>
              </a:solidFill>
            </a:endParaRPr>
          </a:p>
          <a:p>
            <a:pPr algn="ctr"/>
            <a:endParaRPr lang="es-CO" sz="1600" b="1" dirty="0" smtClean="0">
              <a:solidFill>
                <a:schemeClr val="bg1"/>
              </a:solidFill>
              <a:hlinkClick r:id=""/>
            </a:endParaRPr>
          </a:p>
          <a:p>
            <a:pPr algn="ctr"/>
            <a:r>
              <a:rPr lang="es-CO" sz="1600" b="1" dirty="0">
                <a:solidFill>
                  <a:schemeClr val="bg1"/>
                </a:solidFill>
                <a:hlinkClick r:id="rId5" tooltip="http://www.eltiempo.com/politica/justicia/capturan-a-9-funcionarios-de-ff-mm-y-mindefensa/16377593&#10;Ctrl+haga clic o puntee para seguir el vínculo"/>
              </a:rPr>
              <a:t>http://www.eltiempo.com/politica/justicia/capturan-a-9-funcionarios-de-ff-mm-y-mindefensa/16377593</a:t>
            </a:r>
            <a:endParaRPr lang="es-CO" sz="1600" b="1" dirty="0">
              <a:solidFill>
                <a:schemeClr val="bg1"/>
              </a:solidFill>
            </a:endParaRPr>
          </a:p>
          <a:p>
            <a:pPr algn="ctr"/>
            <a:endParaRPr lang="es-CO" sz="1600" b="1" dirty="0" smtClean="0">
              <a:solidFill>
                <a:schemeClr val="bg1"/>
              </a:solidFill>
              <a:hlinkClick r:id=""/>
            </a:endParaRPr>
          </a:p>
          <a:p>
            <a:pPr algn="ctr"/>
            <a:r>
              <a:rPr lang="es-CO" sz="1600" b="1" dirty="0" smtClean="0">
                <a:solidFill>
                  <a:schemeClr val="bg1"/>
                </a:solidFill>
                <a:hlinkClick r:id=""/>
              </a:rPr>
              <a:t>http</a:t>
            </a:r>
            <a:r>
              <a:rPr lang="es-CO" sz="1600" b="1" dirty="0">
                <a:solidFill>
                  <a:schemeClr val="bg1"/>
                </a:solidFill>
                <a:hlinkClick r:id="rId6"/>
              </a:rPr>
              <a:t>://www.eltiempo.com/tecnosfera/novedades-tecnologia/jefe-de-ashley-jefe-la-compania-dimite-tras-hackeo-masivo/16312936</a:t>
            </a:r>
            <a:endParaRPr lang="es-CO" sz="1600" b="1" dirty="0">
              <a:solidFill>
                <a:schemeClr val="bg1"/>
              </a:solidFill>
            </a:endParaRPr>
          </a:p>
          <a:p>
            <a:pPr algn="ctr"/>
            <a:endParaRPr lang="es-CO" sz="1600" b="1" dirty="0" smtClean="0">
              <a:solidFill>
                <a:schemeClr val="bg1"/>
              </a:solidFill>
            </a:endParaRPr>
          </a:p>
          <a:p>
            <a:pPr algn="ctr"/>
            <a:r>
              <a:rPr lang="es-CO" sz="1600" b="1" dirty="0">
                <a:solidFill>
                  <a:schemeClr val="bg1"/>
                </a:solidFill>
                <a:hlinkClick r:id="rId7"/>
              </a:rPr>
              <a:t>http://</a:t>
            </a:r>
            <a:r>
              <a:rPr lang="es-CO" sz="1600" b="1" dirty="0" smtClean="0">
                <a:solidFill>
                  <a:schemeClr val="bg1"/>
                </a:solidFill>
                <a:hlinkClick r:id="rId7"/>
              </a:rPr>
              <a:t>www.elespectador.com/noticias/economia/gran-estafa-target-articulo-465190</a:t>
            </a:r>
            <a:endParaRPr lang="es-CO" sz="1600" b="1" dirty="0" smtClean="0">
              <a:solidFill>
                <a:schemeClr val="bg1"/>
              </a:solidFill>
            </a:endParaRPr>
          </a:p>
        </p:txBody>
      </p:sp>
      <p:sp>
        <p:nvSpPr>
          <p:cNvPr id="6" name="5 CuadroTexto"/>
          <p:cNvSpPr txBox="1"/>
          <p:nvPr/>
        </p:nvSpPr>
        <p:spPr>
          <a:xfrm>
            <a:off x="179512" y="116632"/>
            <a:ext cx="3299690" cy="1200329"/>
          </a:xfrm>
          <a:prstGeom prst="rect">
            <a:avLst/>
          </a:prstGeom>
          <a:noFill/>
        </p:spPr>
        <p:txBody>
          <a:bodyPr wrap="square" rtlCol="0">
            <a:spAutoFit/>
          </a:bodyPr>
          <a:lstStyle/>
          <a:p>
            <a:pPr algn="ctr"/>
            <a:r>
              <a:rPr lang="es-MX" sz="2400" b="1" spc="150" dirty="0" smtClean="0">
                <a:ln w="11430"/>
                <a:solidFill>
                  <a:srgbClr val="0070C0"/>
                </a:solidFill>
                <a:effectLst>
                  <a:outerShdw blurRad="25400" algn="tl" rotWithShape="0">
                    <a:srgbClr val="000000">
                      <a:alpha val="43000"/>
                    </a:srgbClr>
                  </a:outerShdw>
                </a:effectLst>
                <a:latin typeface="Arial Black" pitchFamily="34" charset="0"/>
              </a:rPr>
              <a:t>Casos Externos Recientes</a:t>
            </a:r>
            <a:endParaRPr lang="es-MX" sz="2400" b="1" spc="150" dirty="0">
              <a:ln w="11430"/>
              <a:solidFill>
                <a:srgbClr val="0070C0"/>
              </a:solidFill>
              <a:effectLst>
                <a:outerShdw blurRad="25400" algn="tl" rotWithShape="0">
                  <a:srgbClr val="000000">
                    <a:alpha val="43000"/>
                  </a:srgbClr>
                </a:outerShdw>
              </a:effectLst>
              <a:latin typeface="Arial Black" pitchFamily="34" charset="0"/>
            </a:endParaRPr>
          </a:p>
          <a:p>
            <a:pPr algn="ctr"/>
            <a:endParaRPr lang="es-CO" sz="2400" dirty="0"/>
          </a:p>
        </p:txBody>
      </p:sp>
    </p:spTree>
    <p:extLst>
      <p:ext uri="{BB962C8B-B14F-4D97-AF65-F5344CB8AC3E}">
        <p14:creationId xmlns:p14="http://schemas.microsoft.com/office/powerpoint/2010/main" val="26484563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14" t="21382" r="15090" b="7993"/>
          <a:stretch/>
        </p:blipFill>
        <p:spPr bwMode="auto">
          <a:xfrm>
            <a:off x="196237" y="750031"/>
            <a:ext cx="8795049" cy="4229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79512" y="6581001"/>
            <a:ext cx="2983766" cy="276999"/>
          </a:xfrm>
          <a:prstGeom prst="rect">
            <a:avLst/>
          </a:prstGeom>
          <a:noFill/>
        </p:spPr>
        <p:txBody>
          <a:bodyPr wrap="none" rtlCol="0">
            <a:spAutoFit/>
          </a:bodyPr>
          <a:lstStyle/>
          <a:p>
            <a:r>
              <a:rPr lang="es-CO" sz="1200" dirty="0" smtClean="0"/>
              <a:t>Fuente: </a:t>
            </a:r>
            <a:r>
              <a:rPr lang="es-CO" sz="1200" dirty="0" err="1" smtClean="0"/>
              <a:t>InfoProject</a:t>
            </a:r>
            <a:r>
              <a:rPr lang="es-CO" sz="1200" dirty="0" smtClean="0"/>
              <a:t> Colombia – Jimmy Chung</a:t>
            </a:r>
            <a:endParaRPr lang="es-CO" sz="1200" dirty="0"/>
          </a:p>
        </p:txBody>
      </p:sp>
      <p:sp>
        <p:nvSpPr>
          <p:cNvPr id="4" name="3 CuadroTexto"/>
          <p:cNvSpPr txBox="1"/>
          <p:nvPr/>
        </p:nvSpPr>
        <p:spPr>
          <a:xfrm>
            <a:off x="1298586" y="11367"/>
            <a:ext cx="6297750" cy="738664"/>
          </a:xfrm>
          <a:prstGeom prst="rect">
            <a:avLst/>
          </a:prstGeom>
          <a:noFill/>
        </p:spPr>
        <p:txBody>
          <a:bodyPr wrap="none" rtlCol="0">
            <a:spAutoFit/>
          </a:bodyPr>
          <a:lstStyle/>
          <a:p>
            <a:r>
              <a:rPr lang="es-CO" sz="2800" b="1" dirty="0" smtClean="0"/>
              <a:t>Se </a:t>
            </a:r>
            <a:r>
              <a:rPr lang="es-CO" sz="2800" b="1" dirty="0"/>
              <a:t>E</a:t>
            </a:r>
            <a:r>
              <a:rPr lang="es-CO" sz="2800" b="1" dirty="0" smtClean="0"/>
              <a:t>stán Utilizando 3 Tipos de </a:t>
            </a:r>
            <a:r>
              <a:rPr lang="es-CO" sz="2800" b="1" dirty="0" err="1" smtClean="0"/>
              <a:t>Blockchain</a:t>
            </a:r>
            <a:endParaRPr lang="es-CO" sz="2800" b="1" dirty="0" smtClean="0"/>
          </a:p>
          <a:p>
            <a:pPr algn="ctr"/>
            <a:r>
              <a:rPr lang="en-US" sz="1400" b="1" dirty="0" smtClean="0"/>
              <a:t>They </a:t>
            </a:r>
            <a:r>
              <a:rPr lang="en-US" sz="1400" b="1" dirty="0"/>
              <a:t>are being used 3 Types of </a:t>
            </a:r>
            <a:r>
              <a:rPr lang="en-US" sz="1400" b="1" dirty="0" err="1"/>
              <a:t>Blockchain</a:t>
            </a:r>
            <a:endParaRPr lang="es-CO" sz="1400" b="1" dirty="0"/>
          </a:p>
        </p:txBody>
      </p:sp>
      <p:sp>
        <p:nvSpPr>
          <p:cNvPr id="2" name="1 Rectángulo"/>
          <p:cNvSpPr/>
          <p:nvPr/>
        </p:nvSpPr>
        <p:spPr>
          <a:xfrm>
            <a:off x="323528" y="5148623"/>
            <a:ext cx="2592288" cy="1384995"/>
          </a:xfrm>
          <a:prstGeom prst="rect">
            <a:avLst/>
          </a:prstGeom>
          <a:ln>
            <a:solidFill>
              <a:schemeClr val="accent1"/>
            </a:solidFill>
            <a:prstDash val="dash"/>
          </a:ln>
        </p:spPr>
        <p:txBody>
          <a:bodyPr wrap="square">
            <a:spAutoFit/>
          </a:bodyPr>
          <a:lstStyle/>
          <a:p>
            <a:r>
              <a:rPr lang="en-US" sz="1400" dirty="0"/>
              <a:t>A</a:t>
            </a:r>
            <a:r>
              <a:rPr lang="en-US" sz="1400" dirty="0" smtClean="0"/>
              <a:t> </a:t>
            </a:r>
            <a:r>
              <a:rPr lang="en-US" sz="1400" b="1" dirty="0"/>
              <a:t>public </a:t>
            </a:r>
            <a:r>
              <a:rPr lang="en-US" sz="1400" b="1" dirty="0" err="1"/>
              <a:t>blockchain</a:t>
            </a:r>
            <a:r>
              <a:rPr lang="en-US" sz="1400" b="1" dirty="0"/>
              <a:t> </a:t>
            </a:r>
            <a:r>
              <a:rPr lang="en-US" sz="1400" dirty="0"/>
              <a:t>(example: bitcoin </a:t>
            </a:r>
            <a:r>
              <a:rPr lang="en-US" sz="1400" dirty="0" err="1"/>
              <a:t>blockchain</a:t>
            </a:r>
            <a:r>
              <a:rPr lang="en-US" sz="1400" dirty="0"/>
              <a:t>) is a </a:t>
            </a:r>
            <a:r>
              <a:rPr lang="en-US" sz="1400" dirty="0" err="1"/>
              <a:t>blockchain</a:t>
            </a:r>
            <a:r>
              <a:rPr lang="en-US" sz="1400" dirty="0"/>
              <a:t> of </a:t>
            </a:r>
            <a:r>
              <a:rPr lang="en-US" sz="1400" dirty="0" err="1"/>
              <a:t>cualqueira</a:t>
            </a:r>
            <a:r>
              <a:rPr lang="en-US" sz="1400" dirty="0"/>
              <a:t> in the world can read and validate transactions THROUGH a consensus </a:t>
            </a:r>
            <a:r>
              <a:rPr lang="en-US" sz="1400" dirty="0" smtClean="0"/>
              <a:t>process</a:t>
            </a:r>
          </a:p>
        </p:txBody>
      </p:sp>
      <p:sp>
        <p:nvSpPr>
          <p:cNvPr id="6" name="5 Rectángulo"/>
          <p:cNvSpPr/>
          <p:nvPr/>
        </p:nvSpPr>
        <p:spPr>
          <a:xfrm>
            <a:off x="3163278" y="5140349"/>
            <a:ext cx="2638900" cy="1384995"/>
          </a:xfrm>
          <a:prstGeom prst="rect">
            <a:avLst/>
          </a:prstGeom>
          <a:ln>
            <a:solidFill>
              <a:schemeClr val="accent1"/>
            </a:solidFill>
            <a:prstDash val="dash"/>
          </a:ln>
        </p:spPr>
        <p:txBody>
          <a:bodyPr wrap="square" anchor="ctr">
            <a:spAutoFit/>
          </a:bodyPr>
          <a:lstStyle/>
          <a:p>
            <a:r>
              <a:rPr lang="en-US" sz="1400" dirty="0" smtClean="0"/>
              <a:t>One </a:t>
            </a:r>
            <a:r>
              <a:rPr lang="en-US" sz="1400" b="1" dirty="0" err="1"/>
              <a:t>blockchain</a:t>
            </a:r>
            <a:r>
              <a:rPr lang="en-US" sz="1400" b="1" dirty="0"/>
              <a:t> consortium </a:t>
            </a:r>
            <a:r>
              <a:rPr lang="en-US" sz="1400" dirty="0"/>
              <a:t>is a </a:t>
            </a:r>
            <a:r>
              <a:rPr lang="en-US" sz="1400" dirty="0" err="1"/>
              <a:t>blockchain</a:t>
            </a:r>
            <a:r>
              <a:rPr lang="en-US" sz="1400" dirty="0"/>
              <a:t> where the consensus process is controlled by a number of pre-selected nodes (example: </a:t>
            </a:r>
            <a:r>
              <a:rPr lang="en-US" sz="1400" dirty="0" smtClean="0"/>
              <a:t>Consortium </a:t>
            </a:r>
            <a:r>
              <a:rPr lang="en-US" sz="1400" dirty="0"/>
              <a:t>30 financial institutions</a:t>
            </a:r>
            <a:r>
              <a:rPr lang="en-US" sz="1400" dirty="0" smtClean="0"/>
              <a:t>)</a:t>
            </a:r>
          </a:p>
        </p:txBody>
      </p:sp>
      <p:sp>
        <p:nvSpPr>
          <p:cNvPr id="8" name="7 Rectángulo"/>
          <p:cNvSpPr/>
          <p:nvPr/>
        </p:nvSpPr>
        <p:spPr>
          <a:xfrm>
            <a:off x="6084168" y="5140930"/>
            <a:ext cx="2736304" cy="1384995"/>
          </a:xfrm>
          <a:prstGeom prst="rect">
            <a:avLst/>
          </a:prstGeom>
          <a:ln>
            <a:solidFill>
              <a:schemeClr val="accent1"/>
            </a:solidFill>
            <a:prstDash val="dash"/>
          </a:ln>
        </p:spPr>
        <p:txBody>
          <a:bodyPr wrap="square">
            <a:spAutoFit/>
          </a:bodyPr>
          <a:lstStyle/>
          <a:p>
            <a:r>
              <a:rPr lang="en-US" sz="1400" b="1" dirty="0" err="1" smtClean="0"/>
              <a:t>Aprivate</a:t>
            </a:r>
            <a:r>
              <a:rPr lang="en-US" sz="1400" b="1" dirty="0" smtClean="0"/>
              <a:t> </a:t>
            </a:r>
            <a:r>
              <a:rPr lang="en-US" sz="1400" b="1" dirty="0" err="1"/>
              <a:t>blockchain</a:t>
            </a:r>
            <a:r>
              <a:rPr lang="en-US" sz="1400" b="1" dirty="0"/>
              <a:t> </a:t>
            </a:r>
            <a:r>
              <a:rPr lang="en-US" sz="1400" dirty="0"/>
              <a:t>is a </a:t>
            </a:r>
            <a:r>
              <a:rPr lang="en-US" sz="1400" dirty="0" err="1"/>
              <a:t>blockchain</a:t>
            </a:r>
            <a:r>
              <a:rPr lang="en-US" sz="1400" dirty="0"/>
              <a:t> where permissions are maintained in a centralized organization read permissions can be public or restricted </a:t>
            </a:r>
            <a:r>
              <a:rPr lang="en-US" sz="1400" dirty="0" smtClean="0"/>
              <a:t>arbitrarily</a:t>
            </a:r>
          </a:p>
          <a:p>
            <a:endParaRPr lang="en-US" sz="1400" dirty="0" smtClean="0"/>
          </a:p>
        </p:txBody>
      </p:sp>
    </p:spTree>
    <p:extLst>
      <p:ext uri="{BB962C8B-B14F-4D97-AF65-F5344CB8AC3E}">
        <p14:creationId xmlns:p14="http://schemas.microsoft.com/office/powerpoint/2010/main" val="12968278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885" t="38936" r="18357" b="14754"/>
          <a:stretch/>
        </p:blipFill>
        <p:spPr bwMode="auto">
          <a:xfrm>
            <a:off x="107504" y="1769485"/>
            <a:ext cx="8944977" cy="3603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179512" y="6464369"/>
            <a:ext cx="2983766" cy="276999"/>
          </a:xfrm>
          <a:prstGeom prst="rect">
            <a:avLst/>
          </a:prstGeom>
          <a:noFill/>
        </p:spPr>
        <p:txBody>
          <a:bodyPr wrap="none" rtlCol="0">
            <a:spAutoFit/>
          </a:bodyPr>
          <a:lstStyle/>
          <a:p>
            <a:r>
              <a:rPr lang="es-CO" sz="1200" dirty="0" smtClean="0"/>
              <a:t>Fuente: </a:t>
            </a:r>
            <a:r>
              <a:rPr lang="es-CO" sz="1200" dirty="0" err="1" smtClean="0"/>
              <a:t>InfoProject</a:t>
            </a:r>
            <a:r>
              <a:rPr lang="es-CO" sz="1200" dirty="0" smtClean="0"/>
              <a:t> Colombia – Jimmy Chung</a:t>
            </a:r>
            <a:endParaRPr lang="es-CO" sz="1200" dirty="0"/>
          </a:p>
        </p:txBody>
      </p:sp>
      <p:sp>
        <p:nvSpPr>
          <p:cNvPr id="4" name="3 CuadroTexto"/>
          <p:cNvSpPr txBox="1"/>
          <p:nvPr/>
        </p:nvSpPr>
        <p:spPr>
          <a:xfrm>
            <a:off x="0" y="118373"/>
            <a:ext cx="9252520" cy="1384995"/>
          </a:xfrm>
          <a:prstGeom prst="rect">
            <a:avLst/>
          </a:prstGeom>
          <a:noFill/>
        </p:spPr>
        <p:txBody>
          <a:bodyPr wrap="square" rtlCol="0">
            <a:spAutoFit/>
          </a:bodyPr>
          <a:lstStyle/>
          <a:p>
            <a:pPr algn="ctr"/>
            <a:r>
              <a:rPr lang="es-CO" sz="2400" b="1" dirty="0" smtClean="0">
                <a:latin typeface="Arial" panose="020B0604020202020204" pitchFamily="34" charset="0"/>
                <a:cs typeface="Arial" panose="020B0604020202020204" pitchFamily="34" charset="0"/>
              </a:rPr>
              <a:t>Emprendedores y organizaciones que están explorando de la tecnología </a:t>
            </a:r>
            <a:r>
              <a:rPr lang="es-CO" sz="2400" b="1" dirty="0" err="1" smtClean="0">
                <a:latin typeface="Arial" panose="020B0604020202020204" pitchFamily="34" charset="0"/>
                <a:cs typeface="Arial" panose="020B0604020202020204" pitchFamily="34" charset="0"/>
              </a:rPr>
              <a:t>Blockchain</a:t>
            </a:r>
            <a:r>
              <a:rPr lang="es-CO" sz="2400" b="1" dirty="0" smtClean="0">
                <a:latin typeface="Arial" panose="020B0604020202020204" pitchFamily="34" charset="0"/>
                <a:cs typeface="Arial" panose="020B0604020202020204" pitchFamily="34" charset="0"/>
              </a:rPr>
              <a:t> en varias Industrias.</a:t>
            </a:r>
          </a:p>
          <a:p>
            <a:pPr algn="ctr"/>
            <a:r>
              <a:rPr lang="en-US" b="1" dirty="0">
                <a:latin typeface="Arial" panose="020B0604020202020204" pitchFamily="34" charset="0"/>
                <a:cs typeface="Arial" panose="020B0604020202020204" pitchFamily="34" charset="0"/>
              </a:rPr>
              <a:t>Entrepreneurs and organizations are exploring the </a:t>
            </a:r>
            <a:r>
              <a:rPr lang="en-US" b="1" dirty="0" err="1">
                <a:latin typeface="Arial" panose="020B0604020202020204" pitchFamily="34" charset="0"/>
                <a:cs typeface="Arial" panose="020B0604020202020204" pitchFamily="34" charset="0"/>
              </a:rPr>
              <a:t>Blockchain</a:t>
            </a:r>
            <a:r>
              <a:rPr lang="en-US" b="1" dirty="0">
                <a:latin typeface="Arial" panose="020B0604020202020204" pitchFamily="34" charset="0"/>
                <a:cs typeface="Arial" panose="020B0604020202020204" pitchFamily="34" charset="0"/>
              </a:rPr>
              <a:t> technology in various industries.</a:t>
            </a:r>
            <a:endParaRPr lang="es-CO" b="1" dirty="0">
              <a:latin typeface="Arial" panose="020B0604020202020204" pitchFamily="34" charset="0"/>
              <a:cs typeface="Arial" panose="020B0604020202020204" pitchFamily="34" charset="0"/>
            </a:endParaRPr>
          </a:p>
        </p:txBody>
      </p:sp>
      <p:sp>
        <p:nvSpPr>
          <p:cNvPr id="3" name="2 Rectángulo"/>
          <p:cNvSpPr/>
          <p:nvPr/>
        </p:nvSpPr>
        <p:spPr>
          <a:xfrm>
            <a:off x="539552" y="5667634"/>
            <a:ext cx="7920880" cy="646331"/>
          </a:xfrm>
          <a:prstGeom prst="rect">
            <a:avLst/>
          </a:prstGeom>
          <a:ln>
            <a:solidFill>
              <a:schemeClr val="accent1"/>
            </a:solidFill>
            <a:prstDash val="dash"/>
          </a:ln>
        </p:spPr>
        <p:txBody>
          <a:bodyPr wrap="square">
            <a:spAutoFit/>
          </a:bodyPr>
          <a:lstStyle/>
          <a:p>
            <a:r>
              <a:rPr lang="en-US" dirty="0" err="1"/>
              <a:t>B</a:t>
            </a:r>
            <a:r>
              <a:rPr lang="en-US" dirty="0" err="1" smtClean="0"/>
              <a:t>lockchain</a:t>
            </a:r>
            <a:r>
              <a:rPr lang="en-US" dirty="0" smtClean="0"/>
              <a:t> </a:t>
            </a:r>
            <a:r>
              <a:rPr lang="en-US" dirty="0"/>
              <a:t>based startups have attracted much </a:t>
            </a:r>
            <a:r>
              <a:rPr lang="en-US" dirty="0" smtClean="0"/>
              <a:t>investment capital, </a:t>
            </a:r>
            <a:r>
              <a:rPr lang="en-US" dirty="0"/>
              <a:t>as </a:t>
            </a:r>
            <a:r>
              <a:rPr lang="en-US" dirty="0" smtClean="0"/>
              <a:t>internet </a:t>
            </a:r>
            <a:r>
              <a:rPr lang="en-US" dirty="0"/>
              <a:t>companies in its infancy</a:t>
            </a:r>
            <a:endParaRPr lang="es-MX" dirty="0"/>
          </a:p>
        </p:txBody>
      </p:sp>
    </p:spTree>
    <p:extLst>
      <p:ext uri="{BB962C8B-B14F-4D97-AF65-F5344CB8AC3E}">
        <p14:creationId xmlns:p14="http://schemas.microsoft.com/office/powerpoint/2010/main" val="579030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38 Flecha curvada hacia la izquierda"/>
          <p:cNvSpPr/>
          <p:nvPr/>
        </p:nvSpPr>
        <p:spPr>
          <a:xfrm>
            <a:off x="8244410" y="2276872"/>
            <a:ext cx="806718" cy="1944216"/>
          </a:xfrm>
          <a:prstGeom prst="curved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solidFill>
                <a:schemeClr val="tx1"/>
              </a:solidFill>
            </a:endParaRPr>
          </a:p>
        </p:txBody>
      </p:sp>
      <p:sp>
        <p:nvSpPr>
          <p:cNvPr id="31" name="30 Rectángulo"/>
          <p:cNvSpPr/>
          <p:nvPr/>
        </p:nvSpPr>
        <p:spPr>
          <a:xfrm>
            <a:off x="107504" y="6120680"/>
            <a:ext cx="8784976" cy="692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1 Rectángulo"/>
          <p:cNvSpPr/>
          <p:nvPr/>
        </p:nvSpPr>
        <p:spPr>
          <a:xfrm>
            <a:off x="0" y="138118"/>
            <a:ext cx="9144000" cy="400110"/>
          </a:xfrm>
          <a:prstGeom prst="rect">
            <a:avLst/>
          </a:prstGeom>
          <a:noFill/>
        </p:spPr>
        <p:txBody>
          <a:bodyPr wrap="square">
            <a:spAutoFit/>
            <a:scene3d>
              <a:camera prst="orthographicFront"/>
              <a:lightRig rig="soft" dir="t">
                <a:rot lat="0" lon="0" rev="10800000"/>
              </a:lightRig>
            </a:scene3d>
            <a:sp3d>
              <a:bevelT w="27940" h="12700"/>
              <a:contourClr>
                <a:srgbClr val="DDDDDD"/>
              </a:contourClr>
            </a:sp3d>
          </a:bodyPr>
          <a:lstStyle/>
          <a:p>
            <a:pPr marL="273050" indent="-273050" algn="ctr" fontAlgn="base">
              <a:spcBef>
                <a:spcPct val="0"/>
              </a:spcBef>
              <a:spcAft>
                <a:spcPct val="0"/>
              </a:spcAft>
              <a:defRPr/>
            </a:pPr>
            <a:r>
              <a:rPr lang="es-MX" sz="2000" b="1" spc="150" dirty="0" smtClean="0">
                <a:ln w="11430"/>
                <a:solidFill>
                  <a:srgbClr val="0070C0"/>
                </a:solidFill>
                <a:effectLst>
                  <a:outerShdw blurRad="25400" algn="tl" rotWithShape="0">
                    <a:srgbClr val="000000">
                      <a:alpha val="43000"/>
                    </a:srgbClr>
                  </a:outerShdw>
                </a:effectLst>
                <a:latin typeface="Arial Black" pitchFamily="34" charset="0"/>
              </a:rPr>
              <a:t>EVALUACIÓN DE NIVEL DE RIESGO DE PROVEEDORES</a:t>
            </a:r>
          </a:p>
        </p:txBody>
      </p:sp>
      <p:sp>
        <p:nvSpPr>
          <p:cNvPr id="46" name="45 Llamada con línea 1"/>
          <p:cNvSpPr/>
          <p:nvPr/>
        </p:nvSpPr>
        <p:spPr bwMode="auto">
          <a:xfrm>
            <a:off x="107504" y="4869160"/>
            <a:ext cx="8856984" cy="1872208"/>
          </a:xfrm>
          <a:prstGeom prst="borderCallout1">
            <a:avLst>
              <a:gd name="adj1" fmla="val 28766"/>
              <a:gd name="adj2" fmla="val 309"/>
              <a:gd name="adj3" fmla="val 27827"/>
              <a:gd name="adj4" fmla="val 159"/>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fontAlgn="base">
              <a:spcBef>
                <a:spcPct val="0"/>
              </a:spcBef>
              <a:spcAft>
                <a:spcPct val="0"/>
              </a:spcAft>
              <a:defRPr/>
            </a:pPr>
            <a:r>
              <a:rPr kumimoji="0" lang="es-CO" sz="1200" b="1" i="0" u="none" strike="noStrike" kern="0" cap="none" spc="0" normalizeH="0" baseline="0" noProof="0" dirty="0" smtClean="0">
                <a:ln>
                  <a:noFill/>
                </a:ln>
                <a:solidFill>
                  <a:srgbClr val="333333"/>
                </a:solidFill>
                <a:effectLst/>
                <a:uLnTx/>
                <a:uFillTx/>
                <a:cs typeface="Calibri" pitchFamily="34" charset="0"/>
              </a:rPr>
              <a:t>Fase </a:t>
            </a:r>
            <a:r>
              <a:rPr lang="es-CO" sz="1200" b="1" kern="0" dirty="0">
                <a:solidFill>
                  <a:srgbClr val="333333"/>
                </a:solidFill>
                <a:cs typeface="Calibri" pitchFamily="34" charset="0"/>
              </a:rPr>
              <a:t>3</a:t>
            </a:r>
            <a:r>
              <a:rPr kumimoji="0" lang="es-CO" sz="1200" b="1" i="0" u="none" strike="noStrike" kern="0" cap="none" spc="0" normalizeH="0" baseline="0" noProof="0" dirty="0" smtClean="0">
                <a:ln>
                  <a:noFill/>
                </a:ln>
                <a:solidFill>
                  <a:srgbClr val="333333"/>
                </a:solidFill>
                <a:effectLst/>
                <a:uLnTx/>
                <a:uFillTx/>
                <a:cs typeface="Calibri" pitchFamily="34" charset="0"/>
              </a:rPr>
              <a:t>: </a:t>
            </a:r>
            <a:r>
              <a:rPr kumimoji="0" lang="es-CO" sz="1200" b="0" i="0" u="none" strike="noStrike" kern="0" cap="none" spc="0" normalizeH="0" baseline="0" noProof="0" dirty="0" smtClean="0">
                <a:ln>
                  <a:noFill/>
                </a:ln>
                <a:solidFill>
                  <a:srgbClr val="333333"/>
                </a:solidFill>
                <a:effectLst/>
                <a:uLnTx/>
                <a:uFillTx/>
                <a:cs typeface="Calibri" pitchFamily="34" charset="0"/>
              </a:rPr>
              <a:t>Visitas a cada uno de los proveedores con mayor</a:t>
            </a:r>
            <a:r>
              <a:rPr kumimoji="0" lang="es-CO" sz="1200" b="0" i="0" u="none" strike="noStrike" kern="0" cap="none" spc="0" normalizeH="0" noProof="0" dirty="0" smtClean="0">
                <a:ln>
                  <a:noFill/>
                </a:ln>
                <a:solidFill>
                  <a:srgbClr val="333333"/>
                </a:solidFill>
                <a:effectLst/>
                <a:uLnTx/>
                <a:uFillTx/>
                <a:cs typeface="Calibri" pitchFamily="34" charset="0"/>
              </a:rPr>
              <a:t> exposición al riesgo de </a:t>
            </a:r>
            <a:r>
              <a:rPr lang="es-CO" sz="1200" kern="0" dirty="0">
                <a:solidFill>
                  <a:srgbClr val="333333"/>
                </a:solidFill>
                <a:cs typeface="Calibri" pitchFamily="34" charset="0"/>
              </a:rPr>
              <a:t>Seguridad de la Información, Seguridad Corporativa y Continuidad del Negocio</a:t>
            </a:r>
            <a:endParaRPr kumimoji="0" lang="es-CO" sz="1200" b="0" i="0" u="none" strike="noStrike" kern="0" cap="none" spc="0" normalizeH="0" baseline="0" noProof="0" dirty="0" smtClean="0">
              <a:ln>
                <a:noFill/>
              </a:ln>
              <a:solidFill>
                <a:srgbClr val="333333"/>
              </a:solidFill>
              <a:effectLst/>
              <a:uLnTx/>
              <a:uFillTx/>
              <a:cs typeface="Calibri"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CO" sz="1200" b="0" i="0" u="none" strike="noStrike" kern="0" cap="none" spc="0" normalizeH="0" baseline="0" noProof="0" dirty="0" smtClean="0">
              <a:ln>
                <a:noFill/>
              </a:ln>
              <a:solidFill>
                <a:srgbClr val="333333"/>
              </a:solidFill>
              <a:effectLst/>
              <a:uLnTx/>
              <a:uFillTx/>
              <a:cs typeface="Calibri" pitchFamily="34" charset="0"/>
            </a:endParaRPr>
          </a:p>
        </p:txBody>
      </p:sp>
      <p:graphicFrame>
        <p:nvGraphicFramePr>
          <p:cNvPr id="48" name="47 Diagrama"/>
          <p:cNvGraphicFramePr/>
          <p:nvPr>
            <p:extLst>
              <p:ext uri="{D42A27DB-BD31-4B8C-83A1-F6EECF244321}">
                <p14:modId xmlns:p14="http://schemas.microsoft.com/office/powerpoint/2010/main" val="1135702172"/>
              </p:ext>
            </p:extLst>
          </p:nvPr>
        </p:nvGraphicFramePr>
        <p:xfrm>
          <a:off x="899592" y="5373216"/>
          <a:ext cx="7920879" cy="1224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25 Llamada con línea 1"/>
          <p:cNvSpPr/>
          <p:nvPr/>
        </p:nvSpPr>
        <p:spPr bwMode="auto">
          <a:xfrm>
            <a:off x="107504" y="692695"/>
            <a:ext cx="8856984" cy="2304257"/>
          </a:xfrm>
          <a:prstGeom prst="borderCallout1">
            <a:avLst>
              <a:gd name="adj1" fmla="val 28766"/>
              <a:gd name="adj2" fmla="val 309"/>
              <a:gd name="adj3" fmla="val 27827"/>
              <a:gd name="adj4" fmla="val 159"/>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1" indent="0" defTabSz="914400" eaLnBrk="1" fontAlgn="base" latinLnBrk="0" hangingPunct="1">
              <a:lnSpc>
                <a:spcPct val="100000"/>
              </a:lnSpc>
              <a:spcBef>
                <a:spcPct val="0"/>
              </a:spcBef>
              <a:spcAft>
                <a:spcPct val="0"/>
              </a:spcAft>
              <a:buClrTx/>
              <a:buSzTx/>
              <a:buFontTx/>
              <a:buNone/>
              <a:tabLst/>
              <a:defRPr/>
            </a:pPr>
            <a:r>
              <a:rPr kumimoji="0" lang="es-CO" sz="1200" b="1" i="0" u="none" strike="noStrike" kern="0" cap="none" spc="0" normalizeH="0" baseline="0" noProof="0" dirty="0" smtClean="0">
                <a:ln>
                  <a:noFill/>
                </a:ln>
                <a:solidFill>
                  <a:srgbClr val="333333"/>
                </a:solidFill>
                <a:effectLst/>
                <a:uLnTx/>
                <a:uFillTx/>
                <a:cs typeface="Calibri" pitchFamily="34" charset="0"/>
              </a:rPr>
              <a:t>Fase 1: </a:t>
            </a:r>
            <a:r>
              <a:rPr kumimoji="0" lang="es-CO" sz="1200" b="0" i="0" u="none" strike="noStrike" kern="0" cap="none" spc="0" normalizeH="0" baseline="0" noProof="0" dirty="0" smtClean="0">
                <a:ln>
                  <a:noFill/>
                </a:ln>
                <a:solidFill>
                  <a:srgbClr val="333333"/>
                </a:solidFill>
                <a:effectLst/>
                <a:uLnTx/>
                <a:uFillTx/>
                <a:cs typeface="Calibri" pitchFamily="34" charset="0"/>
              </a:rPr>
              <a:t>Criterios para la selección de </a:t>
            </a:r>
            <a:r>
              <a:rPr kumimoji="0" lang="es-CO" sz="1200" i="0" strike="noStrike" kern="0" cap="none" spc="0" normalizeH="0" baseline="0" noProof="0" dirty="0" smtClean="0">
                <a:ln>
                  <a:noFill/>
                </a:ln>
                <a:solidFill>
                  <a:srgbClr val="333333"/>
                </a:solidFill>
                <a:effectLst/>
                <a:uLnTx/>
                <a:uFillTx/>
                <a:cs typeface="Calibri" pitchFamily="34" charset="0"/>
              </a:rPr>
              <a:t>proveedores </a:t>
            </a:r>
            <a:r>
              <a:rPr kumimoji="0" lang="es-CO" sz="1200" b="0" i="0" u="none" strike="noStrike" kern="0" cap="none" spc="0" normalizeH="0" baseline="0" noProof="0" dirty="0" smtClean="0">
                <a:ln>
                  <a:noFill/>
                </a:ln>
                <a:solidFill>
                  <a:srgbClr val="333333"/>
                </a:solidFill>
                <a:effectLst/>
                <a:uLnTx/>
                <a:uFillTx/>
                <a:cs typeface="Calibri" pitchFamily="34" charset="0"/>
              </a:rPr>
              <a:t>con mayor nivel de  exposición a riesgos de </a:t>
            </a:r>
            <a:r>
              <a:rPr lang="es-CO" sz="1200" kern="0" dirty="0" smtClean="0">
                <a:solidFill>
                  <a:srgbClr val="333333"/>
                </a:solidFill>
                <a:cs typeface="Calibri" pitchFamily="34" charset="0"/>
              </a:rPr>
              <a:t>Seguridad de la Información, Seguridad Corporativa y Continuidad del Negocio.</a:t>
            </a:r>
            <a:endParaRPr kumimoji="0" lang="es-CO" sz="1200" b="0" i="0" u="none" strike="noStrike" kern="0" cap="none" spc="0" normalizeH="0" baseline="0" noProof="0" dirty="0" smtClean="0">
              <a:ln>
                <a:noFill/>
              </a:ln>
              <a:solidFill>
                <a:srgbClr val="333333"/>
              </a:solidFill>
              <a:effectLst/>
              <a:uLnTx/>
              <a:uFillTx/>
              <a:cs typeface="Calibri"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CO" sz="1200" b="0" i="0" u="none" strike="noStrike" kern="0" cap="none" spc="0" normalizeH="0" baseline="0" noProof="0" dirty="0" smtClean="0">
              <a:ln>
                <a:noFill/>
              </a:ln>
              <a:solidFill>
                <a:srgbClr val="333333"/>
              </a:solidFill>
              <a:effectLst/>
              <a:uLnTx/>
              <a:uFillTx/>
              <a:cs typeface="Calibri"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CO" sz="1200" b="0" i="0" u="none" strike="noStrike" kern="0" cap="none" spc="0" normalizeH="0" baseline="0" noProof="0" dirty="0" smtClean="0">
              <a:ln>
                <a:noFill/>
              </a:ln>
              <a:solidFill>
                <a:srgbClr val="333333"/>
              </a:solidFill>
              <a:effectLst/>
              <a:uLnTx/>
              <a:uFillTx/>
              <a:cs typeface="Calibri" pitchFamily="34" charset="0"/>
            </a:endParaRPr>
          </a:p>
        </p:txBody>
      </p:sp>
      <p:sp>
        <p:nvSpPr>
          <p:cNvPr id="3" name="2 CuadroTexto"/>
          <p:cNvSpPr txBox="1"/>
          <p:nvPr/>
        </p:nvSpPr>
        <p:spPr>
          <a:xfrm>
            <a:off x="107504" y="2575937"/>
            <a:ext cx="5205271" cy="246221"/>
          </a:xfrm>
          <a:prstGeom prst="rect">
            <a:avLst/>
          </a:prstGeom>
          <a:noFill/>
        </p:spPr>
        <p:txBody>
          <a:bodyPr wrap="none" rtlCol="0">
            <a:spAutoFit/>
          </a:bodyPr>
          <a:lstStyle/>
          <a:p>
            <a:r>
              <a:rPr lang="es-CO" sz="1000" kern="0" dirty="0" smtClean="0">
                <a:solidFill>
                  <a:srgbClr val="333333"/>
                </a:solidFill>
                <a:cs typeface="Calibri" pitchFamily="34" charset="0"/>
              </a:rPr>
              <a:t>Los rangos de </a:t>
            </a:r>
            <a:r>
              <a:rPr lang="es-CO" sz="1000" kern="0" dirty="0">
                <a:solidFill>
                  <a:srgbClr val="333333"/>
                </a:solidFill>
                <a:cs typeface="Calibri" pitchFamily="34" charset="0"/>
              </a:rPr>
              <a:t>priorización y la periodicidad de las visitas se explicarán en la siguiente diapositiva.</a:t>
            </a:r>
          </a:p>
        </p:txBody>
      </p:sp>
      <p:sp>
        <p:nvSpPr>
          <p:cNvPr id="5" name="4 CuadroTexto"/>
          <p:cNvSpPr txBox="1"/>
          <p:nvPr/>
        </p:nvSpPr>
        <p:spPr>
          <a:xfrm>
            <a:off x="107504" y="2996952"/>
            <a:ext cx="8856984" cy="1661993"/>
          </a:xfrm>
          <a:prstGeom prst="rect">
            <a:avLst/>
          </a:prstGeom>
          <a:noFill/>
          <a:ln>
            <a:noFill/>
          </a:ln>
        </p:spPr>
        <p:txBody>
          <a:bodyPr wrap="square" rtlCol="0">
            <a:spAutoFit/>
          </a:bodyPr>
          <a:lstStyle/>
          <a:p>
            <a:r>
              <a:rPr lang="es-CO" sz="1200" b="1" kern="0" dirty="0">
                <a:solidFill>
                  <a:srgbClr val="333333"/>
                </a:solidFill>
                <a:cs typeface="Calibri" pitchFamily="34" charset="0"/>
              </a:rPr>
              <a:t>Fase 2:</a:t>
            </a:r>
            <a:r>
              <a:rPr lang="es-CO" sz="1200" kern="0" dirty="0">
                <a:solidFill>
                  <a:srgbClr val="333333"/>
                </a:solidFill>
                <a:cs typeface="Calibri" pitchFamily="34" charset="0"/>
              </a:rPr>
              <a:t> </a:t>
            </a:r>
            <a:r>
              <a:rPr lang="es-CO" sz="1200" kern="0" dirty="0" smtClean="0">
                <a:solidFill>
                  <a:srgbClr val="333333"/>
                </a:solidFill>
                <a:cs typeface="Calibri" pitchFamily="34" charset="0"/>
              </a:rPr>
              <a:t>Preparación del </a:t>
            </a:r>
            <a:r>
              <a:rPr lang="es-CO" sz="1200" kern="0" dirty="0">
                <a:solidFill>
                  <a:srgbClr val="333333"/>
                </a:solidFill>
                <a:cs typeface="Calibri" pitchFamily="34" charset="0"/>
              </a:rPr>
              <a:t>cuestionario </a:t>
            </a:r>
            <a:r>
              <a:rPr lang="es-CO" sz="1200" kern="0" dirty="0" smtClean="0">
                <a:solidFill>
                  <a:srgbClr val="333333"/>
                </a:solidFill>
                <a:cs typeface="Calibri" pitchFamily="34" charset="0"/>
              </a:rPr>
              <a:t>sobre </a:t>
            </a:r>
            <a:r>
              <a:rPr lang="es-CO" sz="1200" kern="0" dirty="0">
                <a:solidFill>
                  <a:srgbClr val="333333"/>
                </a:solidFill>
                <a:cs typeface="Calibri" pitchFamily="34" charset="0"/>
              </a:rPr>
              <a:t>Seguridad de la Información, Seguridad Corporativa y Continuidad del </a:t>
            </a:r>
            <a:r>
              <a:rPr lang="es-CO" sz="1200" kern="0" dirty="0" smtClean="0">
                <a:solidFill>
                  <a:srgbClr val="333333"/>
                </a:solidFill>
                <a:cs typeface="Calibri" pitchFamily="34" charset="0"/>
              </a:rPr>
              <a:t>Negocio </a:t>
            </a:r>
            <a:r>
              <a:rPr lang="es-CO" sz="1200" kern="0" dirty="0">
                <a:solidFill>
                  <a:srgbClr val="333333"/>
                </a:solidFill>
                <a:cs typeface="Calibri" pitchFamily="34" charset="0"/>
              </a:rPr>
              <a:t>a Proveedores</a:t>
            </a:r>
            <a:r>
              <a:rPr lang="es-CO" sz="1200" kern="0" dirty="0" smtClean="0">
                <a:solidFill>
                  <a:srgbClr val="333333"/>
                </a:solidFill>
                <a:cs typeface="Calibri" pitchFamily="34" charset="0"/>
              </a:rPr>
              <a:t>.</a:t>
            </a:r>
            <a:endParaRPr lang="es-CO" dirty="0"/>
          </a:p>
          <a:p>
            <a:endParaRPr lang="es-CO" dirty="0"/>
          </a:p>
          <a:p>
            <a:endParaRPr lang="es-CO" dirty="0" smtClean="0"/>
          </a:p>
          <a:p>
            <a:endParaRPr lang="es-CO" dirty="0"/>
          </a:p>
          <a:p>
            <a:endParaRPr lang="es-CO" dirty="0" smtClean="0"/>
          </a:p>
          <a:p>
            <a:endParaRPr lang="es-CO" dirty="0"/>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20" y="1228555"/>
            <a:ext cx="6768752" cy="1146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3379097"/>
            <a:ext cx="7272808" cy="1130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24 Flecha curvada hacia la izquierda"/>
          <p:cNvSpPr/>
          <p:nvPr/>
        </p:nvSpPr>
        <p:spPr>
          <a:xfrm flipH="1">
            <a:off x="35491" y="3933056"/>
            <a:ext cx="792092" cy="2376263"/>
          </a:xfrm>
          <a:prstGeom prst="curvedLeftArrow">
            <a:avLst>
              <a:gd name="adj1" fmla="val 25000"/>
              <a:gd name="adj2" fmla="val 55305"/>
              <a:gd name="adj3" fmla="val 2500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solidFill>
                <a:schemeClr val="tx1"/>
              </a:solidFill>
            </a:endParaRPr>
          </a:p>
        </p:txBody>
      </p:sp>
      <p:sp>
        <p:nvSpPr>
          <p:cNvPr id="4" name="3 Llamada rectangular"/>
          <p:cNvSpPr/>
          <p:nvPr/>
        </p:nvSpPr>
        <p:spPr>
          <a:xfrm>
            <a:off x="7092280" y="980728"/>
            <a:ext cx="1584176" cy="1709321"/>
          </a:xfrm>
          <a:prstGeom prst="wedgeRectCallout">
            <a:avLst>
              <a:gd name="adj1" fmla="val -111616"/>
              <a:gd name="adj2" fmla="val 139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es-CO" sz="1000" b="1" dirty="0" smtClean="0">
                <a:solidFill>
                  <a:schemeClr val="tx1"/>
                </a:solidFill>
              </a:rPr>
              <a:t>Nivel de Riesgo:</a:t>
            </a:r>
          </a:p>
          <a:p>
            <a:pPr algn="just">
              <a:defRPr/>
            </a:pPr>
            <a:r>
              <a:rPr lang="es-CO" sz="1000" dirty="0" smtClean="0">
                <a:solidFill>
                  <a:schemeClr val="tx1"/>
                </a:solidFill>
              </a:rPr>
              <a:t>Del 76% </a:t>
            </a:r>
            <a:r>
              <a:rPr lang="es-CO" sz="1000" dirty="0">
                <a:solidFill>
                  <a:schemeClr val="tx1"/>
                </a:solidFill>
              </a:rPr>
              <a:t>al 100</a:t>
            </a:r>
            <a:r>
              <a:rPr lang="es-CO" sz="1000" dirty="0" smtClean="0">
                <a:solidFill>
                  <a:schemeClr val="tx1"/>
                </a:solidFill>
              </a:rPr>
              <a:t>%: Crítico</a:t>
            </a:r>
            <a:endParaRPr lang="es-CO" sz="1000" dirty="0">
              <a:solidFill>
                <a:schemeClr val="tx1"/>
              </a:solidFill>
            </a:endParaRPr>
          </a:p>
          <a:p>
            <a:pPr algn="just">
              <a:defRPr/>
            </a:pPr>
            <a:r>
              <a:rPr lang="es-CO" sz="1000" dirty="0">
                <a:solidFill>
                  <a:schemeClr val="tx1"/>
                </a:solidFill>
              </a:rPr>
              <a:t>Del </a:t>
            </a:r>
            <a:r>
              <a:rPr lang="es-CO" sz="1000" dirty="0" smtClean="0">
                <a:solidFill>
                  <a:schemeClr val="tx1"/>
                </a:solidFill>
              </a:rPr>
              <a:t>51% </a:t>
            </a:r>
            <a:r>
              <a:rPr lang="es-CO" sz="1000" dirty="0">
                <a:solidFill>
                  <a:schemeClr val="tx1"/>
                </a:solidFill>
              </a:rPr>
              <a:t>al </a:t>
            </a:r>
            <a:r>
              <a:rPr lang="es-CO" sz="1000" dirty="0" smtClean="0">
                <a:solidFill>
                  <a:schemeClr val="tx1"/>
                </a:solidFill>
              </a:rPr>
              <a:t>75%: Alto</a:t>
            </a:r>
            <a:endParaRPr lang="es-CO" sz="1000" dirty="0">
              <a:solidFill>
                <a:schemeClr val="tx1"/>
              </a:solidFill>
            </a:endParaRPr>
          </a:p>
          <a:p>
            <a:pPr algn="just">
              <a:defRPr/>
            </a:pPr>
            <a:r>
              <a:rPr lang="es-CO" sz="1000" dirty="0">
                <a:solidFill>
                  <a:schemeClr val="tx1"/>
                </a:solidFill>
              </a:rPr>
              <a:t>Del </a:t>
            </a:r>
            <a:r>
              <a:rPr lang="es-CO" sz="1000" dirty="0" smtClean="0">
                <a:solidFill>
                  <a:schemeClr val="tx1"/>
                </a:solidFill>
              </a:rPr>
              <a:t>26% </a:t>
            </a:r>
            <a:r>
              <a:rPr lang="es-CO" sz="1000" dirty="0">
                <a:solidFill>
                  <a:schemeClr val="tx1"/>
                </a:solidFill>
              </a:rPr>
              <a:t>al </a:t>
            </a:r>
            <a:r>
              <a:rPr lang="es-CO" sz="1000" dirty="0" smtClean="0">
                <a:solidFill>
                  <a:schemeClr val="tx1"/>
                </a:solidFill>
              </a:rPr>
              <a:t>50%: Moderado</a:t>
            </a:r>
            <a:endParaRPr lang="es-CO" sz="1000" dirty="0">
              <a:solidFill>
                <a:schemeClr val="tx1"/>
              </a:solidFill>
            </a:endParaRPr>
          </a:p>
          <a:p>
            <a:pPr algn="just">
              <a:defRPr/>
            </a:pPr>
            <a:r>
              <a:rPr lang="es-CO" sz="1000" dirty="0">
                <a:solidFill>
                  <a:schemeClr val="tx1"/>
                </a:solidFill>
              </a:rPr>
              <a:t>Del 0% al </a:t>
            </a:r>
            <a:r>
              <a:rPr lang="es-CO" sz="1000" dirty="0" smtClean="0">
                <a:solidFill>
                  <a:schemeClr val="tx1"/>
                </a:solidFill>
              </a:rPr>
              <a:t>25%: Tolerable</a:t>
            </a:r>
          </a:p>
          <a:p>
            <a:pPr algn="just">
              <a:defRPr/>
            </a:pPr>
            <a:endParaRPr lang="es-CO" sz="1000" dirty="0" smtClean="0">
              <a:solidFill>
                <a:schemeClr val="tx1"/>
              </a:solidFill>
            </a:endParaRPr>
          </a:p>
          <a:p>
            <a:pPr algn="just">
              <a:defRPr/>
            </a:pPr>
            <a:r>
              <a:rPr lang="es-CO" sz="1000" b="1" dirty="0" smtClean="0">
                <a:solidFill>
                  <a:schemeClr val="tx1"/>
                </a:solidFill>
              </a:rPr>
              <a:t>Periodicidad </a:t>
            </a:r>
            <a:r>
              <a:rPr lang="es-CO" sz="1000" b="1" dirty="0">
                <a:solidFill>
                  <a:schemeClr val="tx1"/>
                </a:solidFill>
              </a:rPr>
              <a:t>de Visita: </a:t>
            </a:r>
          </a:p>
          <a:p>
            <a:pPr algn="just">
              <a:defRPr/>
            </a:pPr>
            <a:r>
              <a:rPr lang="es-CO" sz="1000" dirty="0" smtClean="0">
                <a:solidFill>
                  <a:schemeClr val="tx1"/>
                </a:solidFill>
              </a:rPr>
              <a:t>Rojo</a:t>
            </a:r>
            <a:r>
              <a:rPr lang="es-CO" sz="1000" dirty="0">
                <a:solidFill>
                  <a:schemeClr val="tx1"/>
                </a:solidFill>
              </a:rPr>
              <a:t>: Semestral</a:t>
            </a:r>
          </a:p>
          <a:p>
            <a:pPr algn="just">
              <a:defRPr/>
            </a:pPr>
            <a:r>
              <a:rPr lang="es-CO" sz="1000" dirty="0">
                <a:solidFill>
                  <a:schemeClr val="tx1"/>
                </a:solidFill>
              </a:rPr>
              <a:t>Naranja: Anual</a:t>
            </a:r>
          </a:p>
          <a:p>
            <a:pPr algn="just">
              <a:defRPr/>
            </a:pPr>
            <a:r>
              <a:rPr lang="es-CO" sz="1000" dirty="0">
                <a:solidFill>
                  <a:schemeClr val="tx1"/>
                </a:solidFill>
              </a:rPr>
              <a:t>Amarillo: Bi-Anual</a:t>
            </a:r>
          </a:p>
          <a:p>
            <a:pPr algn="just">
              <a:defRPr/>
            </a:pPr>
            <a:r>
              <a:rPr lang="es-CO" sz="1000" dirty="0">
                <a:solidFill>
                  <a:schemeClr val="tx1"/>
                </a:solidFill>
              </a:rPr>
              <a:t>Verde: </a:t>
            </a:r>
            <a:r>
              <a:rPr lang="es-CO" sz="1000" dirty="0" smtClean="0">
                <a:solidFill>
                  <a:schemeClr val="tx1"/>
                </a:solidFill>
              </a:rPr>
              <a:t>Nunca</a:t>
            </a:r>
            <a:endParaRPr lang="es-CO" sz="1000" dirty="0">
              <a:solidFill>
                <a:schemeClr val="tx1"/>
              </a:solidFill>
            </a:endParaRPr>
          </a:p>
        </p:txBody>
      </p:sp>
    </p:spTree>
    <p:extLst>
      <p:ext uri="{BB962C8B-B14F-4D97-AF65-F5344CB8AC3E}">
        <p14:creationId xmlns:p14="http://schemas.microsoft.com/office/powerpoint/2010/main" val="35563011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2348880"/>
            <a:ext cx="7772400" cy="1829761"/>
          </a:xfrm>
        </p:spPr>
        <p:txBody>
          <a:bodyPr>
            <a:normAutofit/>
          </a:bodyPr>
          <a:lstStyle/>
          <a:p>
            <a:r>
              <a:rPr lang="es-CO" sz="3600" i="1" dirty="0"/>
              <a:t>M</a:t>
            </a:r>
            <a:r>
              <a:rPr lang="es-CO" sz="3600" i="1" dirty="0" smtClean="0"/>
              <a:t>esa </a:t>
            </a:r>
            <a:r>
              <a:rPr lang="es-CO" sz="3600" i="1" dirty="0"/>
              <a:t>de </a:t>
            </a:r>
            <a:r>
              <a:rPr lang="es-CO" sz="3600" i="1" dirty="0" smtClean="0"/>
              <a:t>Trabajo </a:t>
            </a:r>
            <a:r>
              <a:rPr lang="es-CO" sz="3600" i="1" dirty="0"/>
              <a:t>del Ministerio de Defensa </a:t>
            </a:r>
            <a:r>
              <a:rPr lang="es-CO" sz="3600" i="1" dirty="0" smtClean="0"/>
              <a:t>Nacional</a:t>
            </a:r>
            <a:br>
              <a:rPr lang="es-CO" sz="3600" i="1" dirty="0" smtClean="0"/>
            </a:br>
            <a:r>
              <a:rPr lang="en-US" sz="2700" dirty="0"/>
              <a:t>Bureau of the Ministry of National Defense</a:t>
            </a:r>
            <a:endParaRPr lang="es-CO" sz="2700" dirty="0"/>
          </a:p>
        </p:txBody>
      </p:sp>
    </p:spTree>
    <p:extLst>
      <p:ext uri="{BB962C8B-B14F-4D97-AF65-F5344CB8AC3E}">
        <p14:creationId xmlns:p14="http://schemas.microsoft.com/office/powerpoint/2010/main" val="3259743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Rectángulo"/>
          <p:cNvSpPr/>
          <p:nvPr/>
        </p:nvSpPr>
        <p:spPr>
          <a:xfrm>
            <a:off x="179512" y="5949280"/>
            <a:ext cx="8892480" cy="836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075" name="Picture 3"/>
          <p:cNvPicPr>
            <a:picLocks noChangeAspect="1" noChangeArrowheads="1"/>
          </p:cNvPicPr>
          <p:nvPr/>
        </p:nvPicPr>
        <p:blipFill>
          <a:blip r:embed="rId3" cstate="print"/>
          <a:srcRect t="13116" b="20050"/>
          <a:stretch>
            <a:fillRect/>
          </a:stretch>
        </p:blipFill>
        <p:spPr bwMode="auto">
          <a:xfrm>
            <a:off x="5508104" y="764704"/>
            <a:ext cx="1728192" cy="720080"/>
          </a:xfrm>
          <a:prstGeom prst="rect">
            <a:avLst/>
          </a:prstGeom>
          <a:noFill/>
          <a:ln w="9525">
            <a:noFill/>
            <a:miter lim="800000"/>
            <a:headEnd/>
            <a:tailEnd/>
          </a:ln>
          <a:effectLst>
            <a:glow rad="101600">
              <a:schemeClr val="accent4">
                <a:satMod val="175000"/>
                <a:alpha val="40000"/>
              </a:schemeClr>
            </a:glow>
            <a:outerShdw blurRad="63500" sx="102000" sy="102000" algn="ctr" rotWithShape="0">
              <a:prstClr val="black">
                <a:alpha val="40000"/>
              </a:prstClr>
            </a:outerShdw>
          </a:effectLst>
        </p:spPr>
      </p:pic>
      <p:pic>
        <p:nvPicPr>
          <p:cNvPr id="4098" name="Picture 2"/>
          <p:cNvPicPr>
            <a:picLocks noChangeAspect="1" noChangeArrowheads="1"/>
          </p:cNvPicPr>
          <p:nvPr/>
        </p:nvPicPr>
        <p:blipFill>
          <a:blip r:embed="rId4" cstate="print"/>
          <a:srcRect/>
          <a:stretch>
            <a:fillRect/>
          </a:stretch>
        </p:blipFill>
        <p:spPr bwMode="auto">
          <a:xfrm>
            <a:off x="683568" y="1597969"/>
            <a:ext cx="6408712" cy="5187136"/>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l="10917" t="15035" r="12665" b="10196"/>
          <a:stretch>
            <a:fillRect/>
          </a:stretch>
        </p:blipFill>
        <p:spPr bwMode="auto">
          <a:xfrm>
            <a:off x="7092280" y="2564904"/>
            <a:ext cx="1224136" cy="720080"/>
          </a:xfrm>
          <a:prstGeom prst="rect">
            <a:avLst/>
          </a:prstGeom>
          <a:noFill/>
          <a:ln w="9525">
            <a:noFill/>
            <a:miter lim="800000"/>
            <a:headEnd/>
            <a:tailEnd/>
          </a:ln>
          <a:effectLst>
            <a:glow rad="101600">
              <a:schemeClr val="accent4">
                <a:satMod val="175000"/>
                <a:alpha val="40000"/>
              </a:schemeClr>
            </a:glow>
            <a:outerShdw blurRad="63500" sx="102000" sy="102000" algn="ctr" rotWithShape="0">
              <a:prstClr val="black">
                <a:alpha val="40000"/>
              </a:prstClr>
            </a:outerShdw>
          </a:effectLst>
        </p:spPr>
      </p:pic>
      <p:pic>
        <p:nvPicPr>
          <p:cNvPr id="4100" name="Picture 4"/>
          <p:cNvPicPr>
            <a:picLocks noChangeAspect="1" noChangeArrowheads="1"/>
          </p:cNvPicPr>
          <p:nvPr/>
        </p:nvPicPr>
        <p:blipFill>
          <a:blip r:embed="rId6" cstate="print"/>
          <a:srcRect/>
          <a:stretch>
            <a:fillRect/>
          </a:stretch>
        </p:blipFill>
        <p:spPr bwMode="auto">
          <a:xfrm>
            <a:off x="7092280" y="1700808"/>
            <a:ext cx="1224136" cy="720081"/>
          </a:xfrm>
          <a:prstGeom prst="rect">
            <a:avLst/>
          </a:prstGeom>
          <a:noFill/>
          <a:ln w="9525">
            <a:noFill/>
            <a:miter lim="800000"/>
            <a:headEnd/>
            <a:tailEnd/>
          </a:ln>
          <a:effectLst>
            <a:glow rad="101600">
              <a:schemeClr val="accent4">
                <a:satMod val="175000"/>
                <a:alpha val="40000"/>
              </a:schemeClr>
            </a:glow>
            <a:outerShdw blurRad="63500" sx="102000" sy="102000" algn="ctr" rotWithShape="0">
              <a:prstClr val="black">
                <a:alpha val="40000"/>
              </a:prstClr>
            </a:outerShdw>
          </a:effectLst>
        </p:spPr>
      </p:pic>
      <p:pic>
        <p:nvPicPr>
          <p:cNvPr id="4103" name="Picture 7"/>
          <p:cNvPicPr>
            <a:picLocks noChangeAspect="1" noChangeArrowheads="1"/>
          </p:cNvPicPr>
          <p:nvPr/>
        </p:nvPicPr>
        <p:blipFill>
          <a:blip r:embed="rId7" cstate="print"/>
          <a:srcRect/>
          <a:stretch>
            <a:fillRect/>
          </a:stretch>
        </p:blipFill>
        <p:spPr bwMode="auto">
          <a:xfrm>
            <a:off x="7092280" y="3429000"/>
            <a:ext cx="1224136" cy="747911"/>
          </a:xfrm>
          <a:prstGeom prst="rect">
            <a:avLst/>
          </a:prstGeom>
          <a:noFill/>
          <a:ln w="9525">
            <a:noFill/>
            <a:miter lim="800000"/>
            <a:headEnd/>
            <a:tailEnd/>
          </a:ln>
          <a:effectLst>
            <a:glow rad="101600">
              <a:schemeClr val="accent4">
                <a:satMod val="175000"/>
                <a:alpha val="40000"/>
              </a:schemeClr>
            </a:glow>
            <a:outerShdw blurRad="63500" sx="102000" sy="102000" algn="ctr" rotWithShape="0">
              <a:prstClr val="black">
                <a:alpha val="40000"/>
              </a:prstClr>
            </a:outerShdw>
          </a:effectLst>
        </p:spPr>
      </p:pic>
      <p:pic>
        <p:nvPicPr>
          <p:cNvPr id="4104" name="Picture 8"/>
          <p:cNvPicPr>
            <a:picLocks noChangeAspect="1" noChangeArrowheads="1"/>
          </p:cNvPicPr>
          <p:nvPr/>
        </p:nvPicPr>
        <p:blipFill>
          <a:blip r:embed="rId8" cstate="print"/>
          <a:srcRect/>
          <a:stretch>
            <a:fillRect/>
          </a:stretch>
        </p:blipFill>
        <p:spPr bwMode="auto">
          <a:xfrm>
            <a:off x="7092280" y="4293096"/>
            <a:ext cx="1224136" cy="741098"/>
          </a:xfrm>
          <a:prstGeom prst="rect">
            <a:avLst/>
          </a:prstGeom>
          <a:noFill/>
          <a:ln w="9525">
            <a:noFill/>
            <a:miter lim="800000"/>
            <a:headEnd/>
            <a:tailEnd/>
          </a:ln>
          <a:effectLst>
            <a:glow rad="101600">
              <a:schemeClr val="accent4">
                <a:satMod val="175000"/>
                <a:alpha val="40000"/>
              </a:schemeClr>
            </a:glow>
            <a:outerShdw blurRad="63500" sx="102000" sy="102000" algn="ctr" rotWithShape="0">
              <a:prstClr val="black">
                <a:alpha val="40000"/>
              </a:prstClr>
            </a:outerShdw>
          </a:effectLst>
        </p:spPr>
      </p:pic>
      <p:sp>
        <p:nvSpPr>
          <p:cNvPr id="14" name="13 Rectángulo"/>
          <p:cNvSpPr/>
          <p:nvPr/>
        </p:nvSpPr>
        <p:spPr>
          <a:xfrm>
            <a:off x="1259632" y="764704"/>
            <a:ext cx="3816424" cy="954107"/>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base">
              <a:spcBef>
                <a:spcPct val="0"/>
              </a:spcBef>
              <a:spcAft>
                <a:spcPct val="0"/>
              </a:spcAft>
              <a:defRPr/>
            </a:pPr>
            <a:r>
              <a:rPr lang="es-CO" sz="2000" b="1" spc="150" dirty="0" smtClean="0">
                <a:ln w="11430"/>
              </a:rPr>
              <a:t>Principales Empresas Participantes</a:t>
            </a:r>
          </a:p>
          <a:p>
            <a:pPr algn="ctr" fontAlgn="base">
              <a:spcBef>
                <a:spcPct val="0"/>
              </a:spcBef>
              <a:spcAft>
                <a:spcPct val="0"/>
              </a:spcAft>
              <a:defRPr/>
            </a:pPr>
            <a:r>
              <a:rPr lang="es-CO" sz="1400" b="1" spc="150" dirty="0" smtClean="0">
                <a:ln w="11430"/>
              </a:rPr>
              <a:t>(</a:t>
            </a:r>
            <a:r>
              <a:rPr lang="es-MX" sz="1400" dirty="0" err="1"/>
              <a:t>Major</a:t>
            </a:r>
            <a:r>
              <a:rPr lang="es-MX" sz="1400" dirty="0"/>
              <a:t> </a:t>
            </a:r>
            <a:r>
              <a:rPr lang="es-MX" sz="1400" dirty="0" err="1"/>
              <a:t>Participating</a:t>
            </a:r>
            <a:r>
              <a:rPr lang="es-MX" sz="1400" dirty="0"/>
              <a:t> </a:t>
            </a:r>
            <a:r>
              <a:rPr lang="es-MX" sz="1400" dirty="0" err="1" smtClean="0"/>
              <a:t>Companies</a:t>
            </a:r>
            <a:r>
              <a:rPr lang="es-MX" sz="1400" dirty="0" smtClean="0"/>
              <a:t>)</a:t>
            </a:r>
            <a:endParaRPr lang="es-ES" sz="1400" b="1" spc="150" dirty="0" smtClean="0">
              <a:ln w="11430"/>
            </a:endParaRPr>
          </a:p>
        </p:txBody>
      </p:sp>
      <p:pic>
        <p:nvPicPr>
          <p:cNvPr id="16" name="Picture 16" descr="http://3.bp.blogspot.com/-PYtZUXidP78/UNTMc8wKNlI/AAAAAAAAAHM/7IxOvhwBdGc/s1600/logo_banco_agrario_01.jpg">
            <a:hlinkClick r:id="rId9"/>
          </p:cNvPr>
          <p:cNvPicPr>
            <a:picLocks noChangeAspect="1" noChangeArrowheads="1"/>
          </p:cNvPicPr>
          <p:nvPr/>
        </p:nvPicPr>
        <p:blipFill>
          <a:blip r:embed="rId10" cstate="print"/>
          <a:srcRect/>
          <a:stretch>
            <a:fillRect/>
          </a:stretch>
        </p:blipFill>
        <p:spPr bwMode="auto">
          <a:xfrm>
            <a:off x="7092280" y="5085184"/>
            <a:ext cx="1214446" cy="714380"/>
          </a:xfrm>
          <a:prstGeom prst="rect">
            <a:avLst/>
          </a:prstGeom>
          <a:noFill/>
          <a:ln w="9525">
            <a:noFill/>
            <a:miter lim="800000"/>
            <a:headEnd/>
            <a:tailEnd/>
          </a:ln>
          <a:effectLst>
            <a:glow rad="101600">
              <a:schemeClr val="accent4">
                <a:satMod val="175000"/>
                <a:alpha val="40000"/>
              </a:schemeClr>
            </a:glow>
            <a:outerShdw blurRad="63500" sx="102000" sy="102000" algn="ctr" rotWithShape="0">
              <a:prstClr val="black">
                <a:alpha val="40000"/>
              </a:prstClr>
            </a:outerShdw>
          </a:effectLst>
        </p:spPr>
      </p:pic>
      <p:pic>
        <p:nvPicPr>
          <p:cNvPr id="17" name="Picture 26" descr="http://www.brandemia.org/wp-content/uploads/2011/08/BCS1.jpg">
            <a:hlinkClick r:id="rId11"/>
          </p:cNvPr>
          <p:cNvPicPr>
            <a:picLocks noChangeAspect="1" noChangeArrowheads="1"/>
          </p:cNvPicPr>
          <p:nvPr/>
        </p:nvPicPr>
        <p:blipFill>
          <a:blip r:embed="rId12" cstate="print"/>
          <a:srcRect/>
          <a:stretch>
            <a:fillRect/>
          </a:stretch>
        </p:blipFill>
        <p:spPr bwMode="auto">
          <a:xfrm>
            <a:off x="7092280" y="5871002"/>
            <a:ext cx="1214446" cy="785818"/>
          </a:xfrm>
          <a:prstGeom prst="rect">
            <a:avLst/>
          </a:prstGeom>
          <a:noFill/>
          <a:ln w="9525">
            <a:noFill/>
            <a:miter lim="800000"/>
            <a:headEnd/>
            <a:tailEnd/>
          </a:ln>
          <a:effectLst>
            <a:glow rad="101600">
              <a:schemeClr val="accent4">
                <a:satMod val="175000"/>
                <a:alpha val="40000"/>
              </a:schemeClr>
            </a:glow>
            <a:outerShdw blurRad="63500" sx="102000" sy="102000" algn="ctr" rotWithShape="0">
              <a:prstClr val="black">
                <a:alpha val="40000"/>
              </a:prstClr>
            </a:outerShdw>
          </a:effectLst>
        </p:spPr>
      </p:pic>
      <p:sp>
        <p:nvSpPr>
          <p:cNvPr id="18" name="17 Rectángulo"/>
          <p:cNvSpPr/>
          <p:nvPr/>
        </p:nvSpPr>
        <p:spPr>
          <a:xfrm>
            <a:off x="0" y="49848"/>
            <a:ext cx="9144000" cy="80021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base">
              <a:spcBef>
                <a:spcPct val="0"/>
              </a:spcBef>
              <a:spcAft>
                <a:spcPct val="0"/>
              </a:spcAft>
              <a:defRPr/>
            </a:pPr>
            <a:r>
              <a:rPr lang="es-CO" sz="1600" b="1" spc="150" dirty="0">
                <a:ln w="11430"/>
                <a:solidFill>
                  <a:srgbClr val="0070C0"/>
                </a:solidFill>
                <a:effectLst>
                  <a:outerShdw blurRad="25400" algn="tl" rotWithShape="0">
                    <a:srgbClr val="000000">
                      <a:alpha val="43000"/>
                    </a:srgbClr>
                  </a:outerShdw>
                </a:effectLst>
                <a:latin typeface="Arial Black" pitchFamily="34" charset="0"/>
              </a:rPr>
              <a:t>MESA DE TRABAJO DE INFRAESTRUCTURAS CRÍTICAS, CIBERSEGURIDAD Y </a:t>
            </a:r>
            <a:r>
              <a:rPr lang="es-CO" sz="1600" b="1" spc="150" dirty="0" smtClean="0">
                <a:ln w="11430"/>
                <a:solidFill>
                  <a:srgbClr val="0070C0"/>
                </a:solidFill>
                <a:effectLst>
                  <a:outerShdw blurRad="25400" algn="tl" rotWithShape="0">
                    <a:srgbClr val="000000">
                      <a:alpha val="43000"/>
                    </a:srgbClr>
                  </a:outerShdw>
                </a:effectLst>
                <a:latin typeface="Arial Black" pitchFamily="34" charset="0"/>
              </a:rPr>
              <a:t>CIBERDEFENSA</a:t>
            </a:r>
          </a:p>
          <a:p>
            <a:pPr algn="ctr" fontAlgn="base">
              <a:spcBef>
                <a:spcPct val="0"/>
              </a:spcBef>
              <a:spcAft>
                <a:spcPct val="0"/>
              </a:spcAft>
              <a:defRPr/>
            </a:pPr>
            <a:r>
              <a:rPr lang="en-US" sz="1400" b="1" spc="150" dirty="0">
                <a:ln w="11430"/>
                <a:solidFill>
                  <a:srgbClr val="0070C0"/>
                </a:solidFill>
                <a:effectLst>
                  <a:outerShdw blurRad="25400" algn="tl" rotWithShape="0">
                    <a:srgbClr val="000000">
                      <a:alpha val="43000"/>
                    </a:srgbClr>
                  </a:outerShdw>
                </a:effectLst>
                <a:latin typeface="Arial Black" pitchFamily="34" charset="0"/>
              </a:rPr>
              <a:t>WORKBENCH CRITICAL INFRASTRUCTURE, cyber security and defense</a:t>
            </a:r>
            <a:endParaRPr lang="es-ES" sz="1400" b="1" spc="150" dirty="0">
              <a:ln w="11430"/>
              <a:solidFill>
                <a:srgbClr val="0070C0"/>
              </a:solidFill>
              <a:effectLst>
                <a:outerShdw blurRad="25400" algn="tl" rotWithShape="0">
                  <a:srgbClr val="000000">
                    <a:alpha val="43000"/>
                  </a:srgbClr>
                </a:outerShdw>
              </a:effectLst>
              <a:latin typeface="Arial Black" pitchFamily="34" charset="0"/>
            </a:endParaRPr>
          </a:p>
        </p:txBody>
      </p:sp>
    </p:spTree>
    <p:extLst>
      <p:ext uri="{BB962C8B-B14F-4D97-AF65-F5344CB8AC3E}">
        <p14:creationId xmlns:p14="http://schemas.microsoft.com/office/powerpoint/2010/main" val="6433643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21303" t="14391" r="19479" b="6250"/>
          <a:stretch>
            <a:fillRect/>
          </a:stretch>
        </p:blipFill>
        <p:spPr bwMode="auto">
          <a:xfrm>
            <a:off x="5652120" y="188640"/>
            <a:ext cx="3058252" cy="2304256"/>
          </a:xfrm>
          <a:prstGeom prst="rect">
            <a:avLst/>
          </a:prstGeom>
          <a:ln>
            <a:noFill/>
          </a:ln>
          <a:effectLst>
            <a:outerShdw blurRad="292100" dist="139700" dir="2700000" algn="tl" rotWithShape="0">
              <a:srgbClr val="333333">
                <a:alpha val="65000"/>
              </a:srgbClr>
            </a:outerShdw>
          </a:effectLst>
        </p:spPr>
      </p:pic>
      <p:sp>
        <p:nvSpPr>
          <p:cNvPr id="13" name="12 Rectángulo"/>
          <p:cNvSpPr/>
          <p:nvPr/>
        </p:nvSpPr>
        <p:spPr>
          <a:xfrm>
            <a:off x="395536" y="188640"/>
            <a:ext cx="4536504" cy="1631216"/>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base">
              <a:spcBef>
                <a:spcPct val="0"/>
              </a:spcBef>
              <a:spcAft>
                <a:spcPct val="0"/>
              </a:spcAft>
              <a:defRPr/>
            </a:pPr>
            <a:r>
              <a:rPr lang="es-CO" sz="2000" b="1" spc="150" dirty="0" smtClean="0">
                <a:ln w="11430"/>
                <a:solidFill>
                  <a:srgbClr val="0070C0"/>
                </a:solidFill>
                <a:effectLst>
                  <a:outerShdw blurRad="25400" algn="tl" rotWithShape="0">
                    <a:srgbClr val="000000">
                      <a:alpha val="43000"/>
                    </a:srgbClr>
                  </a:outerShdw>
                </a:effectLst>
                <a:latin typeface="Arial Black" pitchFamily="34" charset="0"/>
              </a:rPr>
              <a:t>MESA DE TRABAJO DE INFRAESTRUCTURAS CRÍTICAS, CIBERSEGURIDAD Y CIBERDEFENSA</a:t>
            </a:r>
            <a:endParaRPr lang="es-ES" sz="2000" b="1" spc="150" dirty="0" smtClean="0">
              <a:ln w="11430"/>
              <a:solidFill>
                <a:srgbClr val="0070C0"/>
              </a:solidFill>
              <a:effectLst>
                <a:outerShdw blurRad="25400" algn="tl" rotWithShape="0">
                  <a:srgbClr val="000000">
                    <a:alpha val="43000"/>
                  </a:srgbClr>
                </a:outerShdw>
              </a:effectLst>
              <a:latin typeface="Arial Black" pitchFamily="34" charset="0"/>
            </a:endParaRPr>
          </a:p>
        </p:txBody>
      </p:sp>
      <p:sp>
        <p:nvSpPr>
          <p:cNvPr id="14" name="13 Rectángulo"/>
          <p:cNvSpPr/>
          <p:nvPr/>
        </p:nvSpPr>
        <p:spPr>
          <a:xfrm>
            <a:off x="179512" y="5949280"/>
            <a:ext cx="8892480" cy="836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72008" y="2204864"/>
            <a:ext cx="2843808" cy="4278094"/>
          </a:xfrm>
          <a:prstGeom prst="rect">
            <a:avLst/>
          </a:prstGeom>
          <a:effectLst>
            <a:outerShdw blurRad="50800" dist="38100" dir="5400000" algn="t" rotWithShape="0">
              <a:prstClr val="black">
                <a:alpha val="40000"/>
              </a:prstClr>
            </a:outerShd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CO" sz="1600" b="1" dirty="0" smtClean="0"/>
              <a:t>Principales Ventajas de participar:</a:t>
            </a:r>
          </a:p>
          <a:p>
            <a:pPr algn="ctr"/>
            <a:endParaRPr lang="es-CO" sz="1600" b="1" dirty="0" smtClean="0"/>
          </a:p>
          <a:p>
            <a:pPr marL="173038" indent="-173038">
              <a:buFont typeface="Wingdings" pitchFamily="2" charset="2"/>
              <a:buChar char="ü"/>
            </a:pPr>
            <a:r>
              <a:rPr lang="es-CO" sz="1400" dirty="0" smtClean="0"/>
              <a:t>Aporte a una iniciativa para la seguridad del país</a:t>
            </a:r>
          </a:p>
          <a:p>
            <a:pPr marL="173038" indent="-173038">
              <a:buFont typeface="Wingdings" pitchFamily="2" charset="2"/>
              <a:buChar char="ü"/>
            </a:pPr>
            <a:r>
              <a:rPr lang="es-CO" sz="1400" dirty="0" smtClean="0"/>
              <a:t>Visibilidad del Depósito a nivel nación</a:t>
            </a:r>
          </a:p>
          <a:p>
            <a:pPr marL="173038" indent="-173038">
              <a:buFont typeface="Wingdings" pitchFamily="2" charset="2"/>
              <a:buChar char="ü"/>
            </a:pPr>
            <a:r>
              <a:rPr lang="es-CO" sz="1400" dirty="0" smtClean="0"/>
              <a:t>Posicionamiento de Deceval como proveedor de infraestructura comprometido con la gestión integral del riesgo en Colombia</a:t>
            </a:r>
          </a:p>
          <a:p>
            <a:pPr marL="173038" indent="-173038">
              <a:buFont typeface="Wingdings" pitchFamily="2" charset="2"/>
              <a:buChar char="ü"/>
            </a:pPr>
            <a:r>
              <a:rPr lang="es-CO" sz="1400" dirty="0" smtClean="0"/>
              <a:t>Posicionamiento frente gerentes y directores de seguridad y continuidad en el sector </a:t>
            </a:r>
          </a:p>
          <a:p>
            <a:pPr marL="173038" indent="-173038">
              <a:buFont typeface="Wingdings" pitchFamily="2" charset="2"/>
              <a:buChar char="ü"/>
            </a:pPr>
            <a:r>
              <a:rPr lang="es-CO" sz="1400" dirty="0" smtClean="0"/>
              <a:t>Relacionamiento con agencias de </a:t>
            </a:r>
            <a:r>
              <a:rPr lang="es-CO" sz="1400" dirty="0" err="1" smtClean="0"/>
              <a:t>ciberseguridad</a:t>
            </a:r>
            <a:r>
              <a:rPr lang="es-CO" sz="1400" dirty="0" smtClean="0"/>
              <a:t> del estado</a:t>
            </a:r>
          </a:p>
          <a:p>
            <a:pPr marL="173038" indent="-173038">
              <a:buFont typeface="Wingdings" pitchFamily="2" charset="2"/>
              <a:buChar char="ü"/>
            </a:pPr>
            <a:r>
              <a:rPr lang="es-CO" sz="1400" dirty="0" smtClean="0"/>
              <a:t>Construcción de redes colaborativas con otras empresas del sector</a:t>
            </a:r>
            <a:endParaRPr lang="es-CO" sz="900" dirty="0" smtClean="0"/>
          </a:p>
        </p:txBody>
      </p:sp>
      <p:sp>
        <p:nvSpPr>
          <p:cNvPr id="7" name="20 CuadroTexto"/>
          <p:cNvSpPr txBox="1">
            <a:spLocks noChangeArrowheads="1"/>
          </p:cNvSpPr>
          <p:nvPr/>
        </p:nvSpPr>
        <p:spPr bwMode="auto">
          <a:xfrm>
            <a:off x="3275856" y="2770470"/>
            <a:ext cx="5616624" cy="3754874"/>
          </a:xfrm>
          <a:prstGeom prst="rect">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a:ln>
            <a:headEnd/>
            <a:tailEnd/>
          </a:ln>
          <a:effectLst>
            <a:outerShdw blurRad="50800" dist="38100" dir="5400000" algn="t" rotWithShape="0">
              <a:prstClr val="black">
                <a:alpha val="40000"/>
              </a:prstClr>
            </a:outerShd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wrap="square">
            <a:spAutoFit/>
          </a:bodyPr>
          <a:lstStyle/>
          <a:p>
            <a:pPr algn="just" fontAlgn="base">
              <a:spcBef>
                <a:spcPct val="0"/>
              </a:spcBef>
              <a:spcAft>
                <a:spcPct val="0"/>
              </a:spcAft>
              <a:defRPr/>
            </a:pPr>
            <a:r>
              <a:rPr lang="es-ES" sz="1400" dirty="0" smtClean="0">
                <a:solidFill>
                  <a:srgbClr val="000000"/>
                </a:solidFill>
              </a:rPr>
              <a:t>Como resultado del trabajo realizado por este grupo, el Ministerio de Defensa pretende definir y promover :</a:t>
            </a:r>
          </a:p>
          <a:p>
            <a:pPr marL="173038" indent="-173038" algn="just" fontAlgn="base">
              <a:spcBef>
                <a:spcPct val="0"/>
              </a:spcBef>
              <a:spcAft>
                <a:spcPct val="0"/>
              </a:spcAft>
              <a:buFont typeface="Arial" pitchFamily="34" charset="0"/>
              <a:buChar char="•"/>
              <a:defRPr/>
            </a:pPr>
            <a:r>
              <a:rPr lang="es-ES" sz="1400" dirty="0" smtClean="0">
                <a:solidFill>
                  <a:srgbClr val="000000"/>
                </a:solidFill>
              </a:rPr>
              <a:t>Estrategia Nacional de </a:t>
            </a:r>
            <a:r>
              <a:rPr lang="es-ES" sz="1400" dirty="0" err="1" smtClean="0">
                <a:solidFill>
                  <a:srgbClr val="000000"/>
                </a:solidFill>
              </a:rPr>
              <a:t>Ciberseguridad</a:t>
            </a:r>
            <a:r>
              <a:rPr lang="es-ES" sz="1400" dirty="0" smtClean="0">
                <a:solidFill>
                  <a:srgbClr val="000000"/>
                </a:solidFill>
              </a:rPr>
              <a:t> y </a:t>
            </a:r>
            <a:r>
              <a:rPr lang="es-ES" sz="1400" dirty="0" err="1" smtClean="0">
                <a:solidFill>
                  <a:srgbClr val="000000"/>
                </a:solidFill>
              </a:rPr>
              <a:t>Ciberdefensa</a:t>
            </a:r>
            <a:endParaRPr lang="es-ES" sz="1400" dirty="0" smtClean="0">
              <a:solidFill>
                <a:srgbClr val="000000"/>
              </a:solidFill>
            </a:endParaRPr>
          </a:p>
          <a:p>
            <a:pPr marL="173038" indent="-173038" algn="just" fontAlgn="base">
              <a:spcBef>
                <a:spcPct val="0"/>
              </a:spcBef>
              <a:spcAft>
                <a:spcPct val="0"/>
              </a:spcAft>
              <a:buFont typeface="Arial" pitchFamily="34" charset="0"/>
              <a:buChar char="•"/>
              <a:defRPr/>
            </a:pPr>
            <a:r>
              <a:rPr lang="es-ES" sz="1400" dirty="0" smtClean="0">
                <a:solidFill>
                  <a:srgbClr val="000000"/>
                </a:solidFill>
              </a:rPr>
              <a:t>Doctrina en </a:t>
            </a:r>
            <a:r>
              <a:rPr lang="es-ES" sz="1400" dirty="0" err="1" smtClean="0">
                <a:solidFill>
                  <a:srgbClr val="000000"/>
                </a:solidFill>
              </a:rPr>
              <a:t>Ciberdefensa</a:t>
            </a:r>
            <a:endParaRPr lang="es-ES" sz="1400" dirty="0" smtClean="0">
              <a:solidFill>
                <a:srgbClr val="000000"/>
              </a:solidFill>
            </a:endParaRPr>
          </a:p>
          <a:p>
            <a:pPr marL="173038" indent="-173038" algn="just" fontAlgn="base">
              <a:spcBef>
                <a:spcPct val="0"/>
              </a:spcBef>
              <a:spcAft>
                <a:spcPct val="0"/>
              </a:spcAft>
              <a:buFont typeface="Arial" pitchFamily="34" charset="0"/>
              <a:buChar char="•"/>
              <a:defRPr/>
            </a:pPr>
            <a:r>
              <a:rPr lang="es-ES" sz="1400" dirty="0" smtClean="0">
                <a:solidFill>
                  <a:srgbClr val="000000"/>
                </a:solidFill>
              </a:rPr>
              <a:t>Catálogo de infraestructuras críticas de Colombia</a:t>
            </a:r>
          </a:p>
          <a:p>
            <a:pPr marL="173038" indent="-173038" algn="just" fontAlgn="base">
              <a:spcBef>
                <a:spcPct val="0"/>
              </a:spcBef>
              <a:spcAft>
                <a:spcPct val="0"/>
              </a:spcAft>
              <a:buFont typeface="Arial" pitchFamily="34" charset="0"/>
              <a:buChar char="•"/>
              <a:defRPr/>
            </a:pPr>
            <a:r>
              <a:rPr lang="es-ES" sz="1400" dirty="0" smtClean="0">
                <a:solidFill>
                  <a:srgbClr val="000000"/>
                </a:solidFill>
              </a:rPr>
              <a:t>Iniciativa de ley en </a:t>
            </a:r>
            <a:r>
              <a:rPr lang="es-ES" sz="1400" dirty="0" err="1" smtClean="0">
                <a:solidFill>
                  <a:srgbClr val="000000"/>
                </a:solidFill>
              </a:rPr>
              <a:t>Ciberdefensa</a:t>
            </a:r>
            <a:r>
              <a:rPr lang="es-ES" sz="1400" dirty="0" smtClean="0">
                <a:solidFill>
                  <a:srgbClr val="000000"/>
                </a:solidFill>
              </a:rPr>
              <a:t> y </a:t>
            </a:r>
            <a:r>
              <a:rPr lang="es-ES" sz="1400" dirty="0" err="1" smtClean="0">
                <a:solidFill>
                  <a:srgbClr val="000000"/>
                </a:solidFill>
              </a:rPr>
              <a:t>Ciberseguridad</a:t>
            </a:r>
            <a:endParaRPr lang="es-ES" sz="1400" dirty="0" smtClean="0">
              <a:solidFill>
                <a:srgbClr val="000000"/>
              </a:solidFill>
            </a:endParaRPr>
          </a:p>
          <a:p>
            <a:pPr algn="just" fontAlgn="base">
              <a:spcBef>
                <a:spcPct val="0"/>
              </a:spcBef>
              <a:spcAft>
                <a:spcPct val="0"/>
              </a:spcAft>
              <a:defRPr/>
            </a:pPr>
            <a:endParaRPr lang="es-ES" sz="1400" dirty="0" smtClean="0">
              <a:solidFill>
                <a:srgbClr val="000000"/>
              </a:solidFill>
            </a:endParaRPr>
          </a:p>
          <a:p>
            <a:pPr algn="just" fontAlgn="base">
              <a:spcBef>
                <a:spcPct val="0"/>
              </a:spcBef>
              <a:spcAft>
                <a:spcPct val="0"/>
              </a:spcAft>
              <a:defRPr/>
            </a:pPr>
            <a:r>
              <a:rPr lang="es-ES" sz="1400" b="1" dirty="0" smtClean="0">
                <a:solidFill>
                  <a:srgbClr val="000000"/>
                </a:solidFill>
              </a:rPr>
              <a:t>Objetivos de trabajo:</a:t>
            </a:r>
          </a:p>
          <a:p>
            <a:pPr algn="just" fontAlgn="base">
              <a:spcBef>
                <a:spcPct val="0"/>
              </a:spcBef>
              <a:spcAft>
                <a:spcPct val="0"/>
              </a:spcAft>
              <a:defRPr/>
            </a:pPr>
            <a:endParaRPr lang="es-ES" sz="1400" dirty="0">
              <a:solidFill>
                <a:srgbClr val="000000"/>
              </a:solidFill>
            </a:endParaRPr>
          </a:p>
          <a:p>
            <a:pPr algn="just" fontAlgn="base">
              <a:spcBef>
                <a:spcPct val="0"/>
              </a:spcBef>
              <a:spcAft>
                <a:spcPct val="0"/>
              </a:spcAft>
              <a:defRPr/>
            </a:pPr>
            <a:r>
              <a:rPr lang="es-ES" sz="1400" dirty="0" smtClean="0">
                <a:solidFill>
                  <a:srgbClr val="000000"/>
                </a:solidFill>
              </a:rPr>
              <a:t>Definición </a:t>
            </a:r>
            <a:r>
              <a:rPr lang="es-ES" sz="1400" dirty="0">
                <a:solidFill>
                  <a:srgbClr val="000000"/>
                </a:solidFill>
              </a:rPr>
              <a:t>de Guías de Aplicación para las infraestructuras críticas,  orientadas a garantizar la disponibilidad de los servicios esenciales </a:t>
            </a:r>
            <a:r>
              <a:rPr lang="es-ES" sz="1400" dirty="0" smtClean="0">
                <a:solidFill>
                  <a:srgbClr val="000000"/>
                </a:solidFill>
              </a:rPr>
              <a:t>frente </a:t>
            </a:r>
            <a:r>
              <a:rPr lang="es-ES" sz="1400" dirty="0">
                <a:solidFill>
                  <a:srgbClr val="000000"/>
                </a:solidFill>
              </a:rPr>
              <a:t>a amenazas cibernéticas, en términos de:</a:t>
            </a:r>
          </a:p>
          <a:p>
            <a:pPr marL="361950" lvl="1" indent="-171450" algn="just" fontAlgn="base">
              <a:spcBef>
                <a:spcPct val="0"/>
              </a:spcBef>
              <a:spcAft>
                <a:spcPct val="0"/>
              </a:spcAft>
              <a:buFont typeface="Arial" pitchFamily="34" charset="0"/>
              <a:buChar char="•"/>
              <a:defRPr/>
            </a:pPr>
            <a:r>
              <a:rPr lang="es-ES" sz="1400" dirty="0" smtClean="0">
                <a:solidFill>
                  <a:srgbClr val="000000"/>
                </a:solidFill>
              </a:rPr>
              <a:t>Gestión </a:t>
            </a:r>
            <a:r>
              <a:rPr lang="es-ES" sz="1400" dirty="0">
                <a:solidFill>
                  <a:srgbClr val="000000"/>
                </a:solidFill>
              </a:rPr>
              <a:t>de Riesgo</a:t>
            </a:r>
          </a:p>
          <a:p>
            <a:pPr marL="361950" lvl="1" indent="-171450" algn="just" fontAlgn="base">
              <a:spcBef>
                <a:spcPct val="0"/>
              </a:spcBef>
              <a:spcAft>
                <a:spcPct val="0"/>
              </a:spcAft>
              <a:buFont typeface="Arial" pitchFamily="34" charset="0"/>
              <a:buChar char="•"/>
              <a:defRPr/>
            </a:pPr>
            <a:r>
              <a:rPr lang="es-ES" sz="1400" dirty="0">
                <a:solidFill>
                  <a:srgbClr val="000000"/>
                </a:solidFill>
              </a:rPr>
              <a:t>Gestión de Continuidad</a:t>
            </a:r>
          </a:p>
          <a:p>
            <a:pPr marL="361950" lvl="1" indent="-171450" algn="just" fontAlgn="base">
              <a:spcBef>
                <a:spcPct val="0"/>
              </a:spcBef>
              <a:spcAft>
                <a:spcPct val="0"/>
              </a:spcAft>
              <a:buFont typeface="Arial" pitchFamily="34" charset="0"/>
              <a:buChar char="•"/>
              <a:defRPr/>
            </a:pPr>
            <a:r>
              <a:rPr lang="es-ES" sz="1400" dirty="0">
                <a:solidFill>
                  <a:srgbClr val="000000"/>
                </a:solidFill>
              </a:rPr>
              <a:t>Gestion de Activos</a:t>
            </a:r>
          </a:p>
          <a:p>
            <a:pPr marL="361950" lvl="1" indent="-171450" algn="just" fontAlgn="base">
              <a:spcBef>
                <a:spcPct val="0"/>
              </a:spcBef>
              <a:spcAft>
                <a:spcPct val="0"/>
              </a:spcAft>
              <a:buFont typeface="Arial" pitchFamily="34" charset="0"/>
              <a:buChar char="•"/>
              <a:defRPr/>
            </a:pPr>
            <a:r>
              <a:rPr lang="es-ES" sz="1400" dirty="0">
                <a:solidFill>
                  <a:srgbClr val="000000"/>
                </a:solidFill>
              </a:rPr>
              <a:t>Gestión de Incidentes</a:t>
            </a:r>
          </a:p>
          <a:p>
            <a:pPr marL="361950" lvl="1" indent="-171450" algn="just" fontAlgn="base">
              <a:spcBef>
                <a:spcPct val="0"/>
              </a:spcBef>
              <a:spcAft>
                <a:spcPct val="0"/>
              </a:spcAft>
              <a:buFont typeface="Arial" pitchFamily="34" charset="0"/>
              <a:buChar char="•"/>
              <a:defRPr/>
            </a:pPr>
            <a:r>
              <a:rPr lang="es-ES" sz="1400" dirty="0">
                <a:solidFill>
                  <a:srgbClr val="000000"/>
                </a:solidFill>
              </a:rPr>
              <a:t>Gestión de </a:t>
            </a:r>
            <a:r>
              <a:rPr lang="es-ES" sz="1400" dirty="0" smtClean="0">
                <a:solidFill>
                  <a:srgbClr val="000000"/>
                </a:solidFill>
              </a:rPr>
              <a:t>Vulnerabilidades</a:t>
            </a:r>
            <a:endParaRPr lang="es-ES" sz="1400" dirty="0">
              <a:solidFill>
                <a:srgbClr val="000000"/>
              </a:solidFill>
            </a:endParaRPr>
          </a:p>
        </p:txBody>
      </p:sp>
    </p:spTree>
    <p:extLst>
      <p:ext uri="{BB962C8B-B14F-4D97-AF65-F5344CB8AC3E}">
        <p14:creationId xmlns:p14="http://schemas.microsoft.com/office/powerpoint/2010/main" val="14568902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2420888"/>
            <a:ext cx="7772400" cy="1829761"/>
          </a:xfrm>
        </p:spPr>
        <p:txBody>
          <a:bodyPr>
            <a:normAutofit fontScale="90000"/>
          </a:bodyPr>
          <a:lstStyle/>
          <a:p>
            <a:r>
              <a:rPr lang="es-CO" sz="4000" i="1" dirty="0">
                <a:latin typeface="Arial" panose="020B0604020202020204" pitchFamily="34" charset="0"/>
                <a:cs typeface="Arial" panose="020B0604020202020204" pitchFamily="34" charset="0"/>
              </a:rPr>
              <a:t>Mesa de </a:t>
            </a:r>
            <a:r>
              <a:rPr lang="es-CO" sz="4000" i="1" dirty="0" smtClean="0">
                <a:latin typeface="Arial" panose="020B0604020202020204" pitchFamily="34" charset="0"/>
                <a:cs typeface="Arial" panose="020B0604020202020204" pitchFamily="34" charset="0"/>
              </a:rPr>
              <a:t>Trabajo - </a:t>
            </a:r>
            <a:r>
              <a:rPr lang="es-CO" sz="4000" i="1" dirty="0" err="1" smtClean="0">
                <a:latin typeface="Arial" panose="020B0604020202020204" pitchFamily="34" charset="0"/>
                <a:cs typeface="Arial" panose="020B0604020202020204" pitchFamily="34" charset="0"/>
              </a:rPr>
              <a:t>Ciber</a:t>
            </a:r>
            <a:r>
              <a:rPr lang="es-CO" sz="4000" i="1" dirty="0" smtClean="0">
                <a:latin typeface="Arial" panose="020B0604020202020204" pitchFamily="34" charset="0"/>
                <a:cs typeface="Arial" panose="020B0604020202020204" pitchFamily="34" charset="0"/>
              </a:rPr>
              <a:t>-Seguridad</a:t>
            </a:r>
            <a:br>
              <a:rPr lang="es-CO" sz="4000" i="1" dirty="0" smtClean="0">
                <a:latin typeface="Arial" panose="020B0604020202020204" pitchFamily="34" charset="0"/>
                <a:cs typeface="Arial" panose="020B0604020202020204" pitchFamily="34" charset="0"/>
              </a:rPr>
            </a:br>
            <a:r>
              <a:rPr lang="es-CO" sz="4000" i="1" dirty="0" smtClean="0">
                <a:latin typeface="Arial" panose="020B0604020202020204" pitchFamily="34" charset="0"/>
                <a:cs typeface="Arial" panose="020B0604020202020204" pitchFamily="34" charset="0"/>
              </a:rPr>
              <a:t>Mercado de </a:t>
            </a:r>
            <a:r>
              <a:rPr lang="es-CO" sz="4000" i="1" dirty="0">
                <a:latin typeface="Arial" panose="020B0604020202020204" pitchFamily="34" charset="0"/>
                <a:cs typeface="Arial" panose="020B0604020202020204" pitchFamily="34" charset="0"/>
              </a:rPr>
              <a:t>Valores</a:t>
            </a:r>
            <a:br>
              <a:rPr lang="es-CO" sz="4000" i="1" dirty="0">
                <a:latin typeface="Arial" panose="020B0604020202020204" pitchFamily="34" charset="0"/>
                <a:cs typeface="Arial" panose="020B0604020202020204" pitchFamily="34" charset="0"/>
              </a:rPr>
            </a:br>
            <a:r>
              <a:rPr lang="es-CO" sz="2700" i="1" dirty="0" err="1">
                <a:latin typeface="Arial" panose="020B0604020202020204" pitchFamily="34" charset="0"/>
                <a:cs typeface="Arial" panose="020B0604020202020204" pitchFamily="34" charset="0"/>
              </a:rPr>
              <a:t>Working</a:t>
            </a:r>
            <a:r>
              <a:rPr lang="es-CO" sz="2700" i="1" dirty="0">
                <a:latin typeface="Arial" panose="020B0604020202020204" pitchFamily="34" charset="0"/>
                <a:cs typeface="Arial" panose="020B0604020202020204" pitchFamily="34" charset="0"/>
              </a:rPr>
              <a:t> </a:t>
            </a:r>
            <a:r>
              <a:rPr lang="es-CO" sz="2700" i="1" dirty="0" err="1">
                <a:latin typeface="Arial" panose="020B0604020202020204" pitchFamily="34" charset="0"/>
                <a:cs typeface="Arial" panose="020B0604020202020204" pitchFamily="34" charset="0"/>
              </a:rPr>
              <a:t>table</a:t>
            </a:r>
            <a:r>
              <a:rPr lang="es-CO" sz="2700" i="1" dirty="0">
                <a:latin typeface="Arial" panose="020B0604020202020204" pitchFamily="34" charset="0"/>
                <a:cs typeface="Arial" panose="020B0604020202020204" pitchFamily="34" charset="0"/>
              </a:rPr>
              <a:t> - </a:t>
            </a:r>
            <a:r>
              <a:rPr lang="es-CO" sz="2700" i="1" dirty="0" err="1">
                <a:latin typeface="Arial" panose="020B0604020202020204" pitchFamily="34" charset="0"/>
                <a:cs typeface="Arial" panose="020B0604020202020204" pitchFamily="34" charset="0"/>
              </a:rPr>
              <a:t>Cybersecurity</a:t>
            </a:r>
            <a:r>
              <a:rPr lang="es-CO" sz="2700" i="1" dirty="0">
                <a:latin typeface="Arial" panose="020B0604020202020204" pitchFamily="34" charset="0"/>
                <a:cs typeface="Arial" panose="020B0604020202020204" pitchFamily="34" charset="0"/>
              </a:rPr>
              <a:t> </a:t>
            </a:r>
            <a:r>
              <a:rPr lang="es-CO" sz="2700" i="1" dirty="0" err="1" smtClean="0">
                <a:latin typeface="Arial" panose="020B0604020202020204" pitchFamily="34" charset="0"/>
                <a:cs typeface="Arial" panose="020B0604020202020204" pitchFamily="34" charset="0"/>
              </a:rPr>
              <a:t>Market</a:t>
            </a:r>
            <a:endParaRPr lang="es-CO" sz="27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20214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04733" y="188640"/>
            <a:ext cx="8934533" cy="892552"/>
          </a:xfrm>
          <a:prstGeom prst="rect">
            <a:avLst/>
          </a:prstGeom>
          <a:noFill/>
        </p:spPr>
        <p:txBody>
          <a:bodyPr wrap="square">
            <a:spAutoFit/>
            <a:scene3d>
              <a:camera prst="orthographicFront"/>
              <a:lightRig rig="soft" dir="t">
                <a:rot lat="0" lon="0" rev="10800000"/>
              </a:lightRig>
            </a:scene3d>
            <a:sp3d>
              <a:bevelT w="27940" h="12700"/>
              <a:contourClr>
                <a:srgbClr val="DDDDDD"/>
              </a:contourClr>
            </a:sp3d>
          </a:bodyPr>
          <a:lstStyle/>
          <a:p>
            <a:pPr marL="273050" indent="-273050" algn="ctr" fontAlgn="base">
              <a:spcBef>
                <a:spcPct val="0"/>
              </a:spcBef>
              <a:spcAft>
                <a:spcPct val="0"/>
              </a:spcAft>
              <a:defRPr/>
            </a:pPr>
            <a:r>
              <a:rPr lang="es-CO" sz="3200" b="1" spc="150" dirty="0" smtClean="0">
                <a:ln w="11430"/>
                <a:solidFill>
                  <a:srgbClr val="5C92B5">
                    <a:lumMod val="75000"/>
                  </a:srgbClr>
                </a:solidFill>
                <a:effectLst>
                  <a:outerShdw blurRad="25400" algn="tl" rotWithShape="0">
                    <a:srgbClr val="000000">
                      <a:alpha val="43000"/>
                    </a:srgbClr>
                  </a:outerShdw>
                </a:effectLst>
                <a:latin typeface="Calibri" panose="020F0502020204030204" pitchFamily="34" charset="0"/>
                <a:cs typeface="Arial" pitchFamily="34" charset="0"/>
              </a:rPr>
              <a:t>CRONOGRAMA Y ACTIVIDADES</a:t>
            </a:r>
          </a:p>
          <a:p>
            <a:pPr marL="273050" indent="-273050" algn="ctr" fontAlgn="base">
              <a:spcBef>
                <a:spcPct val="0"/>
              </a:spcBef>
              <a:spcAft>
                <a:spcPct val="0"/>
              </a:spcAft>
              <a:defRPr/>
            </a:pPr>
            <a:r>
              <a:rPr lang="es-MX" sz="2000" dirty="0" smtClean="0"/>
              <a:t>(TIMELINE </a:t>
            </a:r>
            <a:r>
              <a:rPr lang="es-MX" sz="2000" dirty="0"/>
              <a:t>AND </a:t>
            </a:r>
            <a:r>
              <a:rPr lang="es-MX" sz="2000" dirty="0" smtClean="0"/>
              <a:t>ACTIVITIES)</a:t>
            </a:r>
            <a:endParaRPr lang="es-CO" sz="2000" b="1" spc="150" dirty="0">
              <a:ln w="11430"/>
              <a:effectLst>
                <a:outerShdw blurRad="25400" algn="tl" rotWithShape="0">
                  <a:srgbClr val="000000">
                    <a:alpha val="43000"/>
                  </a:srgbClr>
                </a:outerShdw>
              </a:effectLst>
              <a:latin typeface="Calibri" panose="020F0502020204030204" pitchFamily="34" charset="0"/>
              <a:cs typeface="Arial" pitchFamily="34" charset="0"/>
            </a:endParaRPr>
          </a:p>
        </p:txBody>
      </p:sp>
      <p:graphicFrame>
        <p:nvGraphicFramePr>
          <p:cNvPr id="13" name="12 Tabla"/>
          <p:cNvGraphicFramePr>
            <a:graphicFrameLocks noGrp="1"/>
          </p:cNvGraphicFramePr>
          <p:nvPr>
            <p:extLst>
              <p:ext uri="{D42A27DB-BD31-4B8C-83A1-F6EECF244321}">
                <p14:modId xmlns:p14="http://schemas.microsoft.com/office/powerpoint/2010/main" val="395375253"/>
              </p:ext>
            </p:extLst>
          </p:nvPr>
        </p:nvGraphicFramePr>
        <p:xfrm>
          <a:off x="323528" y="1412776"/>
          <a:ext cx="8568952" cy="4517795"/>
        </p:xfrm>
        <a:graphic>
          <a:graphicData uri="http://schemas.openxmlformats.org/drawingml/2006/table">
            <a:tbl>
              <a:tblPr/>
              <a:tblGrid>
                <a:gridCol w="7416824"/>
                <a:gridCol w="1152128"/>
              </a:tblGrid>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ctr" fontAlgn="t"/>
                      <a:r>
                        <a:rPr lang="es-CO" sz="1400" b="1" i="0" u="none" strike="noStrike" dirty="0" smtClean="0">
                          <a:solidFill>
                            <a:schemeClr val="tx1"/>
                          </a:solidFill>
                          <a:effectLst/>
                          <a:latin typeface="Arial" panose="020B0604020202020204" pitchFamily="34" charset="0"/>
                          <a:cs typeface="Arial" panose="020B0604020202020204" pitchFamily="34" charset="0"/>
                        </a:rPr>
                        <a:t>TEMA</a:t>
                      </a:r>
                      <a:endParaRPr lang="es-CO" sz="1400" b="1" i="0" u="none" strike="noStrike" dirty="0">
                        <a:solidFill>
                          <a:schemeClr val="tx1"/>
                        </a:solidFill>
                        <a:effectLst/>
                        <a:latin typeface="Arial" panose="020B0604020202020204" pitchFamily="34" charset="0"/>
                        <a:cs typeface="Arial" panose="020B0604020202020204" pitchFamily="34" charset="0"/>
                      </a:endParaRPr>
                    </a:p>
                  </a:txBody>
                  <a:tcPr marL="7715"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ctr" fontAlgn="t"/>
                      <a:r>
                        <a:rPr lang="es-CO" sz="1400" b="1" i="0" u="none" strike="noStrike" dirty="0">
                          <a:solidFill>
                            <a:schemeClr val="tx1"/>
                          </a:solidFill>
                          <a:effectLst/>
                          <a:latin typeface="Arial" panose="020B0604020202020204" pitchFamily="34" charset="0"/>
                          <a:cs typeface="Arial" panose="020B0604020202020204" pitchFamily="34" charset="0"/>
                        </a:rPr>
                        <a:t>FECHA</a:t>
                      </a:r>
                    </a:p>
                  </a:txBody>
                  <a:tcPr marL="7715" marR="7715" marT="771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267381">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400"/>
                        <a:buFont typeface="Calibri"/>
                        <a:buNone/>
                      </a:pPr>
                      <a:r>
                        <a:rPr lang="es-MX" sz="1400" b="1" dirty="0" smtClean="0">
                          <a:effectLst/>
                        </a:rPr>
                        <a:t>1. </a:t>
                      </a:r>
                      <a:r>
                        <a:rPr lang="es-MX" sz="1400" b="1" dirty="0" err="1" smtClean="0">
                          <a:effectLst/>
                        </a:rPr>
                        <a:t>Cyber</a:t>
                      </a:r>
                      <a:r>
                        <a:rPr lang="es-MX" sz="1400" b="1" dirty="0" smtClean="0">
                          <a:effectLst/>
                        </a:rPr>
                        <a:t> </a:t>
                      </a:r>
                      <a:r>
                        <a:rPr lang="es-MX" sz="1400" b="1" dirty="0" err="1" smtClean="0">
                          <a:effectLst/>
                        </a:rPr>
                        <a:t>Crime</a:t>
                      </a:r>
                      <a:r>
                        <a:rPr lang="es-MX" sz="1400" b="1" dirty="0" smtClean="0">
                          <a:effectLst/>
                        </a:rPr>
                        <a:t>: Principal </a:t>
                      </a:r>
                      <a:r>
                        <a:rPr lang="es-MX" sz="1400" b="1" dirty="0" err="1" smtClean="0">
                          <a:effectLst/>
                        </a:rPr>
                        <a:t>Risk</a:t>
                      </a:r>
                      <a:r>
                        <a:rPr lang="es-MX" sz="1400" b="1" dirty="0" smtClean="0">
                          <a:effectLst/>
                        </a:rPr>
                        <a:t> </a:t>
                      </a:r>
                      <a:r>
                        <a:rPr lang="es-MX" sz="1400" b="1" dirty="0" err="1" smtClean="0">
                          <a:effectLst/>
                        </a:rPr>
                        <a:t>Industry</a:t>
                      </a:r>
                      <a:endParaRPr lang="es-CO" sz="1400" b="1" i="0" u="none" strike="noStrike" dirty="0">
                        <a:solidFill>
                          <a:schemeClr val="tx1"/>
                        </a:solidFill>
                        <a:effectLst/>
                        <a:latin typeface="Arial" panose="020B0604020202020204" pitchFamily="34" charset="0"/>
                        <a:cs typeface="Arial" panose="020B0604020202020204" pitchFamily="34" charset="0"/>
                      </a:endParaRPr>
                    </a:p>
                  </a:txBody>
                  <a:tcPr marL="7715"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ctr"/>
                      <a:r>
                        <a:rPr lang="es-CO" sz="1400" b="0" i="0" u="none" strike="noStrike" dirty="0">
                          <a:solidFill>
                            <a:schemeClr val="tx1"/>
                          </a:solidFill>
                          <a:effectLst/>
                          <a:latin typeface="Arial" panose="020B0604020202020204" pitchFamily="34" charset="0"/>
                          <a:cs typeface="Arial" panose="020B0604020202020204" pitchFamily="34" charset="0"/>
                        </a:rPr>
                        <a:t> </a:t>
                      </a:r>
                    </a:p>
                  </a:txBody>
                  <a:tcPr marL="7715" marR="7715" marT="771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267381">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marL="0" indent="0" algn="l" fontAlgn="t">
                        <a:buClr>
                          <a:srgbClr val="000000"/>
                        </a:buClr>
                        <a:buSzPts val="1300"/>
                        <a:buFont typeface="Calibri"/>
                        <a:buNone/>
                      </a:pPr>
                      <a:r>
                        <a:rPr lang="es-MX" sz="1400" dirty="0" err="1" smtClean="0">
                          <a:effectLst/>
                        </a:rPr>
                        <a:t>Risk</a:t>
                      </a:r>
                      <a:r>
                        <a:rPr lang="es-MX" sz="1400" dirty="0" smtClean="0">
                          <a:effectLst/>
                        </a:rPr>
                        <a:t> Management </a:t>
                      </a:r>
                      <a:r>
                        <a:rPr lang="es-MX" sz="1400" dirty="0" err="1" smtClean="0">
                          <a:effectLst/>
                        </a:rPr>
                        <a:t>Cyber</a:t>
                      </a:r>
                      <a:r>
                        <a:rPr lang="es-MX" sz="1400" dirty="0" smtClean="0">
                          <a:effectLst/>
                        </a:rPr>
                        <a:t> Security</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138874"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ctr" fontAlgn="ctr"/>
                      <a:r>
                        <a:rPr lang="es-CO" sz="1400" b="0" i="0" u="none" strike="noStrike" dirty="0" smtClean="0">
                          <a:solidFill>
                            <a:schemeClr val="tx1"/>
                          </a:solidFill>
                          <a:effectLst/>
                          <a:latin typeface="Arial" panose="020B0604020202020204" pitchFamily="34" charset="0"/>
                          <a:cs typeface="Arial" panose="020B0604020202020204" pitchFamily="34" charset="0"/>
                        </a:rPr>
                        <a:t>Semestre I 2016</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7715" marR="7715" marT="771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300"/>
                        <a:buFont typeface="Calibri"/>
                        <a:buNone/>
                      </a:pPr>
                      <a:r>
                        <a:rPr lang="es-MX" sz="1400" dirty="0" err="1" smtClean="0">
                          <a:effectLst/>
                        </a:rPr>
                        <a:t>Recent</a:t>
                      </a:r>
                      <a:r>
                        <a:rPr lang="es-MX" sz="1400" dirty="0" smtClean="0">
                          <a:effectLst/>
                        </a:rPr>
                        <a:t> case </a:t>
                      </a:r>
                      <a:r>
                        <a:rPr lang="es-MX" sz="1400" dirty="0" err="1" smtClean="0">
                          <a:effectLst/>
                        </a:rPr>
                        <a:t>study</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138874"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tc>
              </a:tr>
              <a:tr h="227746">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400"/>
                        <a:buFont typeface="Calibri"/>
                        <a:buNone/>
                      </a:pPr>
                      <a:r>
                        <a:rPr lang="en-US" sz="1400" b="1" dirty="0" smtClean="0">
                          <a:effectLst/>
                        </a:rPr>
                        <a:t>2. Recognition of common practices and shared services proposals</a:t>
                      </a:r>
                      <a:endParaRPr lang="es-CO" sz="1400" b="1" i="0" u="none" strike="noStrike" dirty="0">
                        <a:solidFill>
                          <a:schemeClr val="tx1"/>
                        </a:solidFill>
                        <a:effectLst/>
                        <a:latin typeface="Arial" panose="020B0604020202020204" pitchFamily="34" charset="0"/>
                        <a:cs typeface="Arial" panose="020B0604020202020204" pitchFamily="34" charset="0"/>
                      </a:endParaRPr>
                    </a:p>
                  </a:txBody>
                  <a:tcPr marL="7715"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ctr" fontAlgn="t"/>
                      <a:r>
                        <a:rPr lang="es-CO" sz="1400" b="0" i="0" u="none" strike="noStrike" dirty="0">
                          <a:solidFill>
                            <a:schemeClr val="tx1"/>
                          </a:solidFill>
                          <a:effectLst/>
                          <a:latin typeface="Arial" panose="020B0604020202020204" pitchFamily="34" charset="0"/>
                          <a:cs typeface="Arial" panose="020B0604020202020204" pitchFamily="34" charset="0"/>
                        </a:rPr>
                        <a:t> </a:t>
                      </a:r>
                    </a:p>
                  </a:txBody>
                  <a:tcPr marL="7715" marR="7715" marT="771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300"/>
                        <a:buFont typeface="Calibri"/>
                        <a:buNone/>
                      </a:pPr>
                      <a:r>
                        <a:rPr lang="es-MX" sz="1400" dirty="0" err="1" smtClean="0">
                          <a:effectLst/>
                        </a:rPr>
                        <a:t>Technology</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138874"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ctr" fontAlgn="ctr"/>
                      <a:r>
                        <a:rPr lang="es-CO" sz="1400" b="0" i="0" u="none" strike="noStrike" dirty="0" smtClean="0">
                          <a:solidFill>
                            <a:schemeClr val="tx1"/>
                          </a:solidFill>
                          <a:effectLst/>
                          <a:latin typeface="Arial" panose="020B0604020202020204" pitchFamily="34" charset="0"/>
                          <a:cs typeface="Arial" panose="020B0604020202020204" pitchFamily="34" charset="0"/>
                        </a:rPr>
                        <a:t>Semestre II 2016</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7715" marR="7715" marT="771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100"/>
                        <a:buFont typeface="Calibri"/>
                        <a:buNone/>
                      </a:pPr>
                      <a:r>
                        <a:rPr lang="es-CO" sz="1400" b="0" i="1" u="none" strike="noStrike" dirty="0" smtClean="0">
                          <a:solidFill>
                            <a:schemeClr val="tx1"/>
                          </a:solidFill>
                          <a:effectLst/>
                          <a:latin typeface="Arial" panose="020B0604020202020204" pitchFamily="34" charset="0"/>
                          <a:cs typeface="Arial" panose="020B0604020202020204" pitchFamily="34" charset="0"/>
                        </a:rPr>
                        <a:t>SOC</a:t>
                      </a:r>
                      <a:endParaRPr lang="es-CO" sz="1400" b="0" i="1" u="none" strike="noStrike" dirty="0">
                        <a:solidFill>
                          <a:schemeClr val="tx1"/>
                        </a:solidFill>
                        <a:effectLst/>
                        <a:latin typeface="Arial" panose="020B0604020202020204" pitchFamily="34" charset="0"/>
                        <a:cs typeface="Arial" panose="020B0604020202020204" pitchFamily="34" charset="0"/>
                      </a:endParaRPr>
                    </a:p>
                  </a:txBody>
                  <a:tcPr marL="347186"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100"/>
                        <a:buFont typeface="Calibri"/>
                        <a:buNone/>
                      </a:pPr>
                      <a:r>
                        <a:rPr lang="es-MX" sz="1400" dirty="0" err="1" smtClean="0">
                          <a:effectLst/>
                        </a:rPr>
                        <a:t>Ethical</a:t>
                      </a:r>
                      <a:r>
                        <a:rPr lang="es-MX" sz="1400" dirty="0" smtClean="0">
                          <a:effectLst/>
                        </a:rPr>
                        <a:t> hacking</a:t>
                      </a:r>
                      <a:endParaRPr lang="es-CO" sz="1400" b="0" i="1" u="none" strike="noStrike" dirty="0">
                        <a:solidFill>
                          <a:schemeClr val="tx1"/>
                        </a:solidFill>
                        <a:effectLst/>
                        <a:latin typeface="Arial" panose="020B0604020202020204" pitchFamily="34" charset="0"/>
                        <a:cs typeface="Arial" panose="020B0604020202020204" pitchFamily="34" charset="0"/>
                      </a:endParaRPr>
                    </a:p>
                  </a:txBody>
                  <a:tcPr marL="347186"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100"/>
                        <a:buFont typeface="Calibri"/>
                        <a:buNone/>
                      </a:pPr>
                      <a:r>
                        <a:rPr lang="es-MX" sz="1400" dirty="0" err="1" smtClean="0">
                          <a:effectLst/>
                        </a:rPr>
                        <a:t>Vulnerability</a:t>
                      </a:r>
                      <a:r>
                        <a:rPr lang="es-MX" sz="1400" dirty="0" smtClean="0">
                          <a:effectLst/>
                        </a:rPr>
                        <a:t> </a:t>
                      </a:r>
                      <a:r>
                        <a:rPr lang="es-MX" sz="1400" dirty="0" err="1" smtClean="0">
                          <a:effectLst/>
                        </a:rPr>
                        <a:t>scan</a:t>
                      </a:r>
                      <a:endParaRPr lang="es-CO" sz="1400" b="0" i="1" u="none" strike="noStrike" dirty="0">
                        <a:solidFill>
                          <a:schemeClr val="tx1"/>
                        </a:solidFill>
                        <a:effectLst/>
                        <a:latin typeface="Arial" panose="020B0604020202020204" pitchFamily="34" charset="0"/>
                        <a:cs typeface="Arial" panose="020B0604020202020204" pitchFamily="34" charset="0"/>
                      </a:endParaRPr>
                    </a:p>
                  </a:txBody>
                  <a:tcPr marL="347186"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300"/>
                        <a:buFont typeface="Calibri"/>
                        <a:buNone/>
                      </a:pPr>
                      <a:r>
                        <a:rPr lang="es-MX" sz="1400" dirty="0" err="1" smtClean="0">
                          <a:effectLst/>
                        </a:rPr>
                        <a:t>Processes</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138874"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ctr" fontAlgn="ctr"/>
                      <a:r>
                        <a:rPr lang="es-CO" sz="1400" b="0" i="0" u="none" strike="noStrike" dirty="0" smtClean="0">
                          <a:solidFill>
                            <a:schemeClr val="tx1"/>
                          </a:solidFill>
                          <a:effectLst/>
                          <a:latin typeface="Arial" panose="020B0604020202020204" pitchFamily="34" charset="0"/>
                          <a:cs typeface="Arial" panose="020B0604020202020204" pitchFamily="34" charset="0"/>
                        </a:rPr>
                        <a:t>2017</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7715" marR="7715" marT="771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53573">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100"/>
                        <a:buFont typeface="Calibri"/>
                        <a:buNone/>
                      </a:pPr>
                      <a:r>
                        <a:rPr lang="en-US" sz="1400" dirty="0" smtClean="0">
                          <a:effectLst/>
                        </a:rPr>
                        <a:t>Understanding and Implementation Guide IOSCO -</a:t>
                      </a:r>
                      <a:r>
                        <a:rPr lang="en-US" sz="1400" dirty="0" err="1" smtClean="0">
                          <a:effectLst/>
                        </a:rPr>
                        <a:t>Ciber</a:t>
                      </a:r>
                      <a:r>
                        <a:rPr lang="en-US" sz="1400" dirty="0" smtClean="0">
                          <a:effectLst/>
                        </a:rPr>
                        <a:t> - Resilience Financial Market Infrastructure and Cyber Security Guidelines NYSE)</a:t>
                      </a:r>
                      <a:endParaRPr lang="es-CO" sz="1400" b="0" i="1" u="none" strike="noStrike" dirty="0">
                        <a:solidFill>
                          <a:schemeClr val="tx1"/>
                        </a:solidFill>
                        <a:effectLst/>
                        <a:latin typeface="Arial" panose="020B0604020202020204" pitchFamily="34" charset="0"/>
                        <a:cs typeface="Arial" panose="020B0604020202020204" pitchFamily="34" charset="0"/>
                      </a:endParaRPr>
                    </a:p>
                  </a:txBody>
                  <a:tcPr marL="347186"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64565">
                <a:tc>
                  <a:txBody>
                    <a:bodyPr/>
                    <a:lstStyle/>
                    <a:p>
                      <a:pPr marL="0" marR="0" lvl="0" indent="0" algn="l" defTabSz="914400" rtl="0" eaLnBrk="1" fontAlgn="t" latinLnBrk="0" hangingPunct="1">
                        <a:lnSpc>
                          <a:spcPct val="100000"/>
                        </a:lnSpc>
                        <a:spcBef>
                          <a:spcPts val="0"/>
                        </a:spcBef>
                        <a:spcAft>
                          <a:spcPts val="0"/>
                        </a:spcAft>
                        <a:buClr>
                          <a:srgbClr val="000000"/>
                        </a:buClr>
                        <a:buSzPts val="1100"/>
                        <a:buFont typeface="Calibri"/>
                        <a:buNone/>
                        <a:tabLst/>
                        <a:defRPr/>
                      </a:pPr>
                      <a:r>
                        <a:rPr lang="fr-FR" sz="1400" dirty="0" smtClean="0">
                          <a:effectLst/>
                        </a:rPr>
                        <a:t>Incident Management: NIST 800-61, ISO 27035</a:t>
                      </a:r>
                      <a:endParaRPr kumimoji="0" lang="es-CO" sz="1400" b="0" i="1"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txBody>
                  <a:tcPr marL="347186"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300"/>
                        <a:buFont typeface="Calibri"/>
                        <a:buNone/>
                      </a:pPr>
                      <a:r>
                        <a:rPr lang="es-MX" sz="1400" dirty="0" err="1" smtClean="0">
                          <a:effectLst/>
                        </a:rPr>
                        <a:t>People</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138874"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ctr" fontAlgn="ctr"/>
                      <a:r>
                        <a:rPr lang="es-CO" sz="1400" b="0" i="0" u="none" strike="noStrike" dirty="0" smtClean="0">
                          <a:solidFill>
                            <a:schemeClr val="tx1"/>
                          </a:solidFill>
                          <a:effectLst/>
                          <a:latin typeface="Arial" panose="020B0604020202020204" pitchFamily="34" charset="0"/>
                          <a:cs typeface="Arial" panose="020B0604020202020204" pitchFamily="34" charset="0"/>
                        </a:rPr>
                        <a:t>2017</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7715" marR="7715" marT="771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100"/>
                        <a:buFont typeface="Calibri"/>
                        <a:buNone/>
                      </a:pPr>
                      <a:r>
                        <a:rPr lang="es-MX" sz="1400" dirty="0" err="1" smtClean="0">
                          <a:effectLst/>
                        </a:rPr>
                        <a:t>Awareness</a:t>
                      </a:r>
                      <a:r>
                        <a:rPr lang="es-MX" sz="1400" dirty="0" smtClean="0">
                          <a:effectLst/>
                        </a:rPr>
                        <a:t> and Training</a:t>
                      </a:r>
                      <a:endParaRPr lang="es-CO" sz="1400" b="0" i="1" u="none" strike="noStrike" dirty="0">
                        <a:solidFill>
                          <a:schemeClr val="tx1"/>
                        </a:solidFill>
                        <a:effectLst/>
                        <a:latin typeface="Arial" panose="020B0604020202020204" pitchFamily="34" charset="0"/>
                        <a:cs typeface="Arial" panose="020B0604020202020204" pitchFamily="34" charset="0"/>
                      </a:endParaRPr>
                    </a:p>
                  </a:txBody>
                  <a:tcPr marL="347186"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100"/>
                        <a:buFont typeface="Calibri"/>
                        <a:buNone/>
                      </a:pPr>
                      <a:r>
                        <a:rPr lang="es-MX" sz="1400" dirty="0" smtClean="0">
                          <a:effectLst/>
                        </a:rPr>
                        <a:t>Performance </a:t>
                      </a:r>
                      <a:r>
                        <a:rPr lang="es-MX" sz="1400" dirty="0" err="1" smtClean="0">
                          <a:effectLst/>
                        </a:rPr>
                        <a:t>measurement</a:t>
                      </a:r>
                      <a:endParaRPr lang="es-CO" sz="1400" b="0" i="1" u="none" strike="noStrike" dirty="0">
                        <a:solidFill>
                          <a:schemeClr val="tx1"/>
                        </a:solidFill>
                        <a:effectLst/>
                        <a:latin typeface="Arial" panose="020B0604020202020204" pitchFamily="34" charset="0"/>
                        <a:cs typeface="Arial" panose="020B0604020202020204" pitchFamily="34" charset="0"/>
                      </a:endParaRPr>
                    </a:p>
                  </a:txBody>
                  <a:tcPr marL="347186"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67381">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400"/>
                        <a:buFont typeface="Calibri"/>
                        <a:buNone/>
                      </a:pPr>
                      <a:r>
                        <a:rPr lang="en-US" sz="1400" b="1" dirty="0" smtClean="0">
                          <a:effectLst/>
                        </a:rPr>
                        <a:t>3. Development of guidelines and collaborative tools</a:t>
                      </a:r>
                      <a:endParaRPr lang="es-CO" sz="1400" b="1" i="0" u="none" strike="noStrike" dirty="0">
                        <a:solidFill>
                          <a:schemeClr val="tx1"/>
                        </a:solidFill>
                        <a:effectLst/>
                        <a:latin typeface="Arial" panose="020B0604020202020204" pitchFamily="34" charset="0"/>
                        <a:cs typeface="Arial" panose="020B0604020202020204" pitchFamily="34" charset="0"/>
                      </a:endParaRPr>
                    </a:p>
                  </a:txBody>
                  <a:tcPr marL="7715"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ctr"/>
                      <a:r>
                        <a:rPr lang="es-CO" sz="1400" b="0" i="0" u="none" strike="noStrike" dirty="0">
                          <a:solidFill>
                            <a:schemeClr val="tx1"/>
                          </a:solidFill>
                          <a:effectLst/>
                          <a:latin typeface="Arial" panose="020B0604020202020204" pitchFamily="34" charset="0"/>
                          <a:cs typeface="Arial" panose="020B0604020202020204" pitchFamily="34" charset="0"/>
                        </a:rPr>
                        <a:t> </a:t>
                      </a:r>
                    </a:p>
                  </a:txBody>
                  <a:tcPr marL="7715" marR="7715" marT="771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300"/>
                        <a:buFont typeface="Calibri"/>
                        <a:buNone/>
                      </a:pPr>
                      <a:r>
                        <a:rPr lang="en-US" sz="1400" dirty="0" smtClean="0">
                          <a:effectLst/>
                        </a:rPr>
                        <a:t>Analysis methodology and ISO 27001 certification requirements</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138874"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ctr" fontAlgn="ctr"/>
                      <a:r>
                        <a:rPr lang="es-CO" sz="1400" b="0" i="0" u="none" strike="noStrike" dirty="0" smtClean="0">
                          <a:solidFill>
                            <a:schemeClr val="tx1"/>
                          </a:solidFill>
                          <a:effectLst/>
                          <a:latin typeface="Arial" panose="020B0604020202020204" pitchFamily="34" charset="0"/>
                          <a:cs typeface="Arial" panose="020B0604020202020204" pitchFamily="34" charset="0"/>
                        </a:rPr>
                        <a:t>2017</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7715" marR="7715" marT="771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30814">
                <a:tc>
                  <a:txBody>
                    <a:bodyPr/>
                    <a:lstStyle>
                      <a:lvl1pPr marL="0" algn="l" rtl="0" eaLnBrk="1" latinLnBrk="0" hangingPunct="1">
                        <a:defRPr kumimoji="0" kern="1200">
                          <a:solidFill>
                            <a:schemeClr val="tx1"/>
                          </a:solidFill>
                          <a:latin typeface="Calibri"/>
                        </a:defRPr>
                      </a:lvl1pPr>
                      <a:lvl2pPr marL="457200" algn="l" rtl="0" eaLnBrk="1" latinLnBrk="0" hangingPunct="1">
                        <a:defRPr kumimoji="0" kern="1200">
                          <a:solidFill>
                            <a:schemeClr val="tx1"/>
                          </a:solidFill>
                          <a:latin typeface="Calibri"/>
                        </a:defRPr>
                      </a:lvl2pPr>
                      <a:lvl3pPr marL="914400" algn="l" rtl="0" eaLnBrk="1" latinLnBrk="0" hangingPunct="1">
                        <a:defRPr kumimoji="0" kern="1200">
                          <a:solidFill>
                            <a:schemeClr val="tx1"/>
                          </a:solidFill>
                          <a:latin typeface="Calibri"/>
                        </a:defRPr>
                      </a:lvl3pPr>
                      <a:lvl4pPr marL="1371600" algn="l" rtl="0" eaLnBrk="1" latinLnBrk="0" hangingPunct="1">
                        <a:defRPr kumimoji="0" kern="1200">
                          <a:solidFill>
                            <a:schemeClr val="tx1"/>
                          </a:solidFill>
                          <a:latin typeface="Calibri"/>
                        </a:defRPr>
                      </a:lvl4pPr>
                      <a:lvl5pPr marL="1828800" algn="l" rtl="0" eaLnBrk="1" latinLnBrk="0" hangingPunct="1">
                        <a:defRPr kumimoji="0" kern="1200">
                          <a:solidFill>
                            <a:schemeClr val="tx1"/>
                          </a:solidFill>
                          <a:latin typeface="Calibri"/>
                        </a:defRPr>
                      </a:lvl5pPr>
                      <a:lvl6pPr marL="2286000" algn="l" rtl="0" eaLnBrk="1" latinLnBrk="0" hangingPunct="1">
                        <a:defRPr kumimoji="0" kern="1200">
                          <a:solidFill>
                            <a:schemeClr val="tx1"/>
                          </a:solidFill>
                          <a:latin typeface="Calibri"/>
                        </a:defRPr>
                      </a:lvl6pPr>
                      <a:lvl7pPr marL="2743200" algn="l" rtl="0" eaLnBrk="1" latinLnBrk="0" hangingPunct="1">
                        <a:defRPr kumimoji="0" kern="1200">
                          <a:solidFill>
                            <a:schemeClr val="tx1"/>
                          </a:solidFill>
                          <a:latin typeface="Calibri"/>
                        </a:defRPr>
                      </a:lvl7pPr>
                      <a:lvl8pPr marL="3200400" algn="l" rtl="0" eaLnBrk="1" latinLnBrk="0" hangingPunct="1">
                        <a:defRPr kumimoji="0" kern="1200">
                          <a:solidFill>
                            <a:schemeClr val="tx1"/>
                          </a:solidFill>
                          <a:latin typeface="Calibri"/>
                        </a:defRPr>
                      </a:lvl8pPr>
                      <a:lvl9pPr marL="3657600" algn="l" rtl="0" eaLnBrk="1" latinLnBrk="0" hangingPunct="1">
                        <a:defRPr kumimoji="0" kern="1200">
                          <a:solidFill>
                            <a:schemeClr val="tx1"/>
                          </a:solidFill>
                          <a:latin typeface="Calibri"/>
                        </a:defRPr>
                      </a:lvl9pPr>
                    </a:lstStyle>
                    <a:p>
                      <a:pPr algn="l" fontAlgn="t">
                        <a:buClr>
                          <a:srgbClr val="000000"/>
                        </a:buClr>
                        <a:buSzPts val="1300"/>
                        <a:buFont typeface="Calibri"/>
                        <a:buNone/>
                      </a:pPr>
                      <a:r>
                        <a:rPr lang="en-US" sz="1400" dirty="0" smtClean="0">
                          <a:effectLst/>
                        </a:rPr>
                        <a:t>Continuous monitoring: Implementation of automated tools</a:t>
                      </a:r>
                      <a:endParaRPr lang="es-CO" sz="1400" b="0" i="0" u="none" strike="noStrike" dirty="0">
                        <a:solidFill>
                          <a:schemeClr val="tx1"/>
                        </a:solidFill>
                        <a:effectLst/>
                        <a:latin typeface="Arial" panose="020B0604020202020204" pitchFamily="34" charset="0"/>
                        <a:cs typeface="Arial" panose="020B0604020202020204" pitchFamily="34" charset="0"/>
                      </a:endParaRPr>
                    </a:p>
                  </a:txBody>
                  <a:tcPr marL="138874" marR="7715" marT="771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CO"/>
                    </a:p>
                  </a:txBody>
                  <a:tcPr/>
                </a:tc>
              </a:tr>
            </a:tbl>
          </a:graphicData>
        </a:graphic>
      </p:graphicFrame>
      <p:sp>
        <p:nvSpPr>
          <p:cNvPr id="2" name="1 CuadroTexto"/>
          <p:cNvSpPr txBox="1"/>
          <p:nvPr/>
        </p:nvSpPr>
        <p:spPr>
          <a:xfrm>
            <a:off x="4085588" y="1700808"/>
            <a:ext cx="702436" cy="707886"/>
          </a:xfrm>
          <a:prstGeom prst="rect">
            <a:avLst/>
          </a:prstGeom>
          <a:noFill/>
        </p:spPr>
        <p:txBody>
          <a:bodyPr wrap="none" rtlCol="0">
            <a:spAutoFit/>
          </a:bodyPr>
          <a:lstStyle/>
          <a:p>
            <a:pPr marL="285750" indent="-285750">
              <a:buFont typeface="Wingdings" panose="05000000000000000000" pitchFamily="2" charset="2"/>
              <a:buChar char="ü"/>
            </a:pPr>
            <a:r>
              <a:rPr lang="es-CO" sz="4000" dirty="0" smtClean="0">
                <a:solidFill>
                  <a:srgbClr val="FF0000"/>
                </a:solidFill>
                <a:latin typeface="Calibri" panose="020F0502020204030204" pitchFamily="34" charset="0"/>
              </a:rPr>
              <a:t> </a:t>
            </a:r>
            <a:endParaRPr lang="es-CO" sz="4000" dirty="0">
              <a:solidFill>
                <a:srgbClr val="FF0000"/>
              </a:solidFill>
              <a:latin typeface="Calibri" panose="020F0502020204030204" pitchFamily="34" charset="0"/>
            </a:endParaRPr>
          </a:p>
        </p:txBody>
      </p:sp>
      <p:sp>
        <p:nvSpPr>
          <p:cNvPr id="3" name="2 Flecha izquierda"/>
          <p:cNvSpPr/>
          <p:nvPr/>
        </p:nvSpPr>
        <p:spPr>
          <a:xfrm>
            <a:off x="6444208" y="2840742"/>
            <a:ext cx="864096" cy="51625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100" b="1" dirty="0" smtClean="0">
                <a:solidFill>
                  <a:prstClr val="white"/>
                </a:solidFill>
                <a:latin typeface="Calibri" panose="020F0502020204030204" pitchFamily="34" charset="0"/>
              </a:rPr>
              <a:t>ACTUAL</a:t>
            </a:r>
            <a:endParaRPr lang="es-CO" sz="1100" b="1" dirty="0">
              <a:solidFill>
                <a:prstClr val="white"/>
              </a:solidFill>
              <a:latin typeface="Calibri" panose="020F0502020204030204" pitchFamily="34" charset="0"/>
            </a:endParaRPr>
          </a:p>
        </p:txBody>
      </p:sp>
      <p:pic>
        <p:nvPicPr>
          <p:cNvPr id="6" name="Picture 2" descr="image003"/>
          <p:cNvPicPr>
            <a:picLocks noChangeAspect="1" noChangeArrowheads="1"/>
          </p:cNvPicPr>
          <p:nvPr/>
        </p:nvPicPr>
        <p:blipFill>
          <a:blip r:embed="rId2" cstate="print"/>
          <a:srcRect l="3724" r="36691"/>
          <a:stretch>
            <a:fillRect/>
          </a:stretch>
        </p:blipFill>
        <p:spPr bwMode="auto">
          <a:xfrm>
            <a:off x="3419872" y="6237312"/>
            <a:ext cx="1001142" cy="579373"/>
          </a:xfrm>
          <a:prstGeom prst="rect">
            <a:avLst/>
          </a:prstGeom>
          <a:noFill/>
          <a:ln w="9525">
            <a:noFill/>
            <a:miter lim="800000"/>
            <a:headEnd/>
            <a:tailEnd/>
          </a:ln>
        </p:spPr>
      </p:pic>
      <p:pic>
        <p:nvPicPr>
          <p:cNvPr id="7" name="Picture 3" descr="http://www.banrep.gov.co/sites/default/files/logo_banrep_90.jpg"/>
          <p:cNvPicPr>
            <a:picLocks noChangeAspect="1" noChangeArrowheads="1"/>
          </p:cNvPicPr>
          <p:nvPr/>
        </p:nvPicPr>
        <p:blipFill>
          <a:blip r:embed="rId3" cstate="print"/>
          <a:srcRect b="43301"/>
          <a:stretch>
            <a:fillRect/>
          </a:stretch>
        </p:blipFill>
        <p:spPr bwMode="auto">
          <a:xfrm>
            <a:off x="4572000" y="6237312"/>
            <a:ext cx="626533" cy="576064"/>
          </a:xfrm>
          <a:prstGeom prst="rect">
            <a:avLst/>
          </a:prstGeom>
          <a:noFill/>
          <a:ln w="9525">
            <a:noFill/>
            <a:miter lim="800000"/>
            <a:headEnd/>
            <a:tailEnd/>
          </a:ln>
        </p:spPr>
      </p:pic>
      <p:pic>
        <p:nvPicPr>
          <p:cNvPr id="8" name="Picture 4" descr="image004.jpg"/>
          <p:cNvPicPr>
            <a:picLocks noChangeAspect="1" noChangeArrowheads="1"/>
          </p:cNvPicPr>
          <p:nvPr/>
        </p:nvPicPr>
        <p:blipFill>
          <a:blip r:embed="rId4" cstate="print"/>
          <a:srcRect b="40540"/>
          <a:stretch>
            <a:fillRect/>
          </a:stretch>
        </p:blipFill>
        <p:spPr bwMode="auto">
          <a:xfrm>
            <a:off x="755576" y="6237312"/>
            <a:ext cx="1235887" cy="380246"/>
          </a:xfrm>
          <a:prstGeom prst="rect">
            <a:avLst/>
          </a:prstGeom>
          <a:noFill/>
          <a:ln w="9525">
            <a:no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5292080" y="6309320"/>
            <a:ext cx="1506369" cy="331070"/>
          </a:xfrm>
          <a:prstGeom prst="rect">
            <a:avLst/>
          </a:prstGeom>
          <a:noFill/>
          <a:ln w="9525">
            <a:noFill/>
            <a:miter lim="800000"/>
            <a:headEnd/>
            <a:tailEnd/>
          </a:ln>
        </p:spPr>
      </p:pic>
      <p:pic>
        <p:nvPicPr>
          <p:cNvPr id="10" name="Picture 7" descr="http://www.set-icap.co/img/MENUinterna_r1_c1_s1.jpg"/>
          <p:cNvPicPr>
            <a:picLocks noChangeAspect="1" noChangeArrowheads="1"/>
          </p:cNvPicPr>
          <p:nvPr/>
        </p:nvPicPr>
        <p:blipFill>
          <a:blip r:embed="rId6" cstate="print"/>
          <a:srcRect l="17581" r="39357"/>
          <a:stretch>
            <a:fillRect/>
          </a:stretch>
        </p:blipFill>
        <p:spPr bwMode="auto">
          <a:xfrm>
            <a:off x="2051720" y="6165304"/>
            <a:ext cx="1126285" cy="571767"/>
          </a:xfrm>
          <a:prstGeom prst="rect">
            <a:avLst/>
          </a:prstGeom>
          <a:noFill/>
        </p:spPr>
      </p:pic>
      <p:pic>
        <p:nvPicPr>
          <p:cNvPr id="11" name="Picture 8" descr="1335275200"/>
          <p:cNvPicPr>
            <a:picLocks noChangeAspect="1" noChangeArrowheads="1"/>
          </p:cNvPicPr>
          <p:nvPr/>
        </p:nvPicPr>
        <p:blipFill>
          <a:blip r:embed="rId7" cstate="print"/>
          <a:srcRect/>
          <a:stretch>
            <a:fillRect/>
          </a:stretch>
        </p:blipFill>
        <p:spPr bwMode="auto">
          <a:xfrm>
            <a:off x="6952511" y="6237312"/>
            <a:ext cx="1651937" cy="432048"/>
          </a:xfrm>
          <a:prstGeom prst="rect">
            <a:avLst/>
          </a:prstGeom>
          <a:noFill/>
          <a:ln w="9525">
            <a:noFill/>
            <a:miter lim="800000"/>
            <a:headEnd/>
            <a:tailEnd/>
          </a:ln>
        </p:spPr>
      </p:pic>
    </p:spTree>
    <p:extLst>
      <p:ext uri="{BB962C8B-B14F-4D97-AF65-F5344CB8AC3E}">
        <p14:creationId xmlns:p14="http://schemas.microsoft.com/office/powerpoint/2010/main" val="3353192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79512" y="332656"/>
            <a:ext cx="8640960" cy="523220"/>
          </a:xfrm>
          <a:prstGeom prst="rect">
            <a:avLst/>
          </a:prstGeom>
          <a:noFill/>
        </p:spPr>
        <p:txBody>
          <a:bodyPr wrap="square">
            <a:spAutoFit/>
            <a:scene3d>
              <a:camera prst="orthographicFront"/>
              <a:lightRig rig="soft" dir="t">
                <a:rot lat="0" lon="0" rev="10800000"/>
              </a:lightRig>
            </a:scene3d>
            <a:sp3d>
              <a:bevelT w="27940" h="12700"/>
              <a:contourClr>
                <a:srgbClr val="DDDDDD"/>
              </a:contourClr>
            </a:sp3d>
          </a:bodyPr>
          <a:lstStyle/>
          <a:p>
            <a:pPr marL="273050" indent="-273050" algn="ctr" fontAlgn="base">
              <a:spcBef>
                <a:spcPct val="0"/>
              </a:spcBef>
              <a:spcAft>
                <a:spcPct val="0"/>
              </a:spcAft>
              <a:defRPr/>
            </a:pPr>
            <a:r>
              <a:rPr lang="es-CO" sz="2800" b="1" spc="150" dirty="0">
                <a:ln w="11430"/>
                <a:solidFill>
                  <a:srgbClr val="5C92B5">
                    <a:lumMod val="75000"/>
                  </a:srgbClr>
                </a:solidFill>
                <a:effectLst>
                  <a:outerShdw blurRad="25400" algn="tl" rotWithShape="0">
                    <a:srgbClr val="000000">
                      <a:alpha val="43000"/>
                    </a:srgbClr>
                  </a:outerShdw>
                </a:effectLst>
                <a:latin typeface="Calibri" panose="020F0502020204030204" pitchFamily="34" charset="0"/>
                <a:cs typeface="Arial" pitchFamily="34" charset="0"/>
              </a:rPr>
              <a:t>CYBER SECURITY RISK MANAGEMENT</a:t>
            </a:r>
          </a:p>
        </p:txBody>
      </p:sp>
      <p:sp>
        <p:nvSpPr>
          <p:cNvPr id="2" name="1 Rectángulo"/>
          <p:cNvSpPr/>
          <p:nvPr/>
        </p:nvSpPr>
        <p:spPr>
          <a:xfrm>
            <a:off x="144016" y="2542252"/>
            <a:ext cx="1800200" cy="3046988"/>
          </a:xfrm>
          <a:prstGeom prst="rect">
            <a:avLst/>
          </a:prstGeom>
        </p:spPr>
        <p:txBody>
          <a:bodyPr wrap="square">
            <a:spAutoFit/>
          </a:bodyPr>
          <a:lstStyle/>
          <a:p>
            <a:pPr marL="177800" indent="-177800">
              <a:buFont typeface="Arial" panose="020B0604020202020204" pitchFamily="34" charset="0"/>
              <a:buChar char="•"/>
            </a:pPr>
            <a:r>
              <a:rPr lang="en-US" sz="1600" dirty="0" smtClean="0">
                <a:solidFill>
                  <a:prstClr val="black"/>
                </a:solidFill>
                <a:latin typeface="Calibri" panose="020F0502020204030204" pitchFamily="34" charset="0"/>
              </a:rPr>
              <a:t>HACKTIVISM</a:t>
            </a:r>
          </a:p>
          <a:p>
            <a:pPr marL="177800" indent="-177800">
              <a:buFont typeface="Arial" panose="020B0604020202020204" pitchFamily="34" charset="0"/>
              <a:buChar char="•"/>
            </a:pPr>
            <a:r>
              <a:rPr lang="en-US" sz="1600" dirty="0" smtClean="0">
                <a:solidFill>
                  <a:prstClr val="black"/>
                </a:solidFill>
                <a:latin typeface="Calibri" panose="020F0502020204030204" pitchFamily="34" charset="0"/>
              </a:rPr>
              <a:t>ESPIONAGE</a:t>
            </a:r>
            <a:endParaRPr lang="en-US" sz="1600" dirty="0">
              <a:solidFill>
                <a:prstClr val="black"/>
              </a:solidFill>
              <a:latin typeface="Calibri" panose="020F0502020204030204" pitchFamily="34" charset="0"/>
            </a:endParaRPr>
          </a:p>
          <a:p>
            <a:pPr marL="177800" indent="-177800">
              <a:buFont typeface="Arial" panose="020B0604020202020204" pitchFamily="34" charset="0"/>
              <a:buChar char="•"/>
            </a:pPr>
            <a:r>
              <a:rPr lang="en-US" sz="1600" dirty="0">
                <a:solidFill>
                  <a:prstClr val="black"/>
                </a:solidFill>
                <a:latin typeface="Calibri" panose="020F0502020204030204" pitchFamily="34" charset="0"/>
              </a:rPr>
              <a:t>WAR</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DELINQUENCY</a:t>
            </a:r>
          </a:p>
          <a:p>
            <a:pPr marL="177800" indent="-177800">
              <a:buFont typeface="Arial" panose="020B0604020202020204" pitchFamily="34" charset="0"/>
              <a:buChar char="•"/>
            </a:pPr>
            <a:endParaRPr lang="en-US" sz="1600" dirty="0">
              <a:solidFill>
                <a:prstClr val="black"/>
              </a:solidFill>
              <a:latin typeface="Calibri" panose="020F0502020204030204" pitchFamily="34" charset="0"/>
            </a:endParaRPr>
          </a:p>
          <a:p>
            <a:pPr marL="177800" indent="-177800">
              <a:buFont typeface="Arial" panose="020B0604020202020204" pitchFamily="34" charset="0"/>
              <a:buChar char="•"/>
            </a:pPr>
            <a:r>
              <a:rPr lang="en-US" sz="1600" dirty="0">
                <a:solidFill>
                  <a:prstClr val="black"/>
                </a:solidFill>
                <a:latin typeface="Calibri" panose="020F0502020204030204" pitchFamily="34" charset="0"/>
              </a:rPr>
              <a:t>Attackers:</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Society</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Employees</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Competition</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customers</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governments</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providers</a:t>
            </a:r>
            <a:endParaRPr lang="es-CO" sz="1600" dirty="0">
              <a:solidFill>
                <a:prstClr val="black"/>
              </a:solidFill>
              <a:latin typeface="Calibri" panose="020F0502020204030204" pitchFamily="34" charset="0"/>
            </a:endParaRPr>
          </a:p>
        </p:txBody>
      </p:sp>
      <p:sp>
        <p:nvSpPr>
          <p:cNvPr id="9" name="27 CuadroTexto"/>
          <p:cNvSpPr txBox="1"/>
          <p:nvPr/>
        </p:nvSpPr>
        <p:spPr>
          <a:xfrm>
            <a:off x="144016" y="2084005"/>
            <a:ext cx="1584176" cy="4762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MX" sz="1600" b="1" dirty="0" smtClean="0">
                <a:solidFill>
                  <a:prstClr val="white"/>
                </a:solidFill>
                <a:latin typeface="Calibri" panose="020F0502020204030204" pitchFamily="34" charset="0"/>
              </a:rPr>
              <a:t>ACTORES / MOTIVACIONES </a:t>
            </a:r>
            <a:endParaRPr lang="es-MX" sz="1600" b="1" dirty="0">
              <a:solidFill>
                <a:prstClr val="white"/>
              </a:solidFill>
              <a:latin typeface="Calibri" panose="020F0502020204030204" pitchFamily="34" charset="0"/>
            </a:endParaRPr>
          </a:p>
        </p:txBody>
      </p:sp>
      <p:sp>
        <p:nvSpPr>
          <p:cNvPr id="11" name="10 Rectángulo"/>
          <p:cNvSpPr/>
          <p:nvPr/>
        </p:nvSpPr>
        <p:spPr>
          <a:xfrm>
            <a:off x="2016224" y="2536155"/>
            <a:ext cx="1800200" cy="1631216"/>
          </a:xfrm>
          <a:prstGeom prst="rect">
            <a:avLst/>
          </a:prstGeom>
        </p:spPr>
        <p:txBody>
          <a:bodyPr wrap="square">
            <a:spAutoFit/>
          </a:bodyPr>
          <a:lstStyle/>
          <a:p>
            <a:pPr marL="177800" indent="-177800">
              <a:buFont typeface="Arial" panose="020B0604020202020204" pitchFamily="34" charset="0"/>
              <a:buChar char="•"/>
            </a:pPr>
            <a:r>
              <a:rPr lang="en-US" sz="1600" dirty="0">
                <a:solidFill>
                  <a:prstClr val="black"/>
                </a:solidFill>
                <a:latin typeface="Calibri" panose="020F0502020204030204" pitchFamily="34" charset="0"/>
              </a:rPr>
              <a:t>SOCIAL ENGINEERING</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HACKING TOOLS</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PHYSICAL DAMAGE</a:t>
            </a:r>
          </a:p>
          <a:p>
            <a:pPr marL="177800" indent="-177800">
              <a:buFont typeface="Arial" panose="020B0604020202020204" pitchFamily="34" charset="0"/>
              <a:buChar char="•"/>
            </a:pPr>
            <a:r>
              <a:rPr lang="en-US" sz="1600" dirty="0">
                <a:solidFill>
                  <a:prstClr val="black"/>
                </a:solidFill>
                <a:latin typeface="Calibri" panose="020F0502020204030204" pitchFamily="34" charset="0"/>
              </a:rPr>
              <a:t>MALWARE</a:t>
            </a:r>
            <a:endParaRPr lang="es-MX" sz="1600" dirty="0">
              <a:solidFill>
                <a:prstClr val="black"/>
              </a:solidFill>
              <a:latin typeface="Calibri" panose="020F0502020204030204" pitchFamily="34" charset="0"/>
            </a:endParaRPr>
          </a:p>
        </p:txBody>
      </p:sp>
      <p:sp>
        <p:nvSpPr>
          <p:cNvPr id="12" name="29 CuadroTexto"/>
          <p:cNvSpPr txBox="1"/>
          <p:nvPr/>
        </p:nvSpPr>
        <p:spPr>
          <a:xfrm>
            <a:off x="2061356" y="2083424"/>
            <a:ext cx="1584176" cy="4762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MX" sz="1600" b="1">
                <a:solidFill>
                  <a:prstClr val="white"/>
                </a:solidFill>
                <a:latin typeface="Calibri" panose="020F0502020204030204" pitchFamily="34" charset="0"/>
              </a:rPr>
              <a:t>MECANISMOS</a:t>
            </a:r>
          </a:p>
        </p:txBody>
      </p:sp>
      <p:sp>
        <p:nvSpPr>
          <p:cNvPr id="13" name="12 Rectángulo"/>
          <p:cNvSpPr/>
          <p:nvPr/>
        </p:nvSpPr>
        <p:spPr>
          <a:xfrm>
            <a:off x="3816424" y="2545154"/>
            <a:ext cx="2448272" cy="1569660"/>
          </a:xfrm>
          <a:prstGeom prst="rect">
            <a:avLst/>
          </a:prstGeom>
        </p:spPr>
        <p:txBody>
          <a:bodyPr wrap="square">
            <a:spAutoFit/>
          </a:bodyPr>
          <a:lstStyle/>
          <a:p>
            <a:pPr marL="177800" indent="-177800">
              <a:buFont typeface="Arial" panose="020B0604020202020204" pitchFamily="34" charset="0"/>
              <a:buChar char="•"/>
            </a:pPr>
            <a:r>
              <a:rPr lang="es-MX" sz="1600" dirty="0">
                <a:solidFill>
                  <a:prstClr val="black"/>
                </a:solidFill>
                <a:latin typeface="Calibri" panose="020F0502020204030204" pitchFamily="34" charset="0"/>
              </a:rPr>
              <a:t>TECHNOLOGY</a:t>
            </a:r>
          </a:p>
          <a:p>
            <a:pPr marL="177800" indent="-177800">
              <a:buFont typeface="Arial" panose="020B0604020202020204" pitchFamily="34" charset="0"/>
              <a:buChar char="•"/>
            </a:pPr>
            <a:r>
              <a:rPr lang="es-MX" sz="1600" dirty="0">
                <a:solidFill>
                  <a:prstClr val="black"/>
                </a:solidFill>
                <a:latin typeface="Calibri" panose="020F0502020204030204" pitchFamily="34" charset="0"/>
              </a:rPr>
              <a:t>SUPPLIERS CRITICS</a:t>
            </a:r>
          </a:p>
          <a:p>
            <a:pPr marL="177800" indent="-177800">
              <a:buFont typeface="Arial" panose="020B0604020202020204" pitchFamily="34" charset="0"/>
              <a:buChar char="•"/>
            </a:pPr>
            <a:r>
              <a:rPr lang="es-MX" sz="1600" dirty="0">
                <a:solidFill>
                  <a:prstClr val="black"/>
                </a:solidFill>
                <a:latin typeface="Calibri" panose="020F0502020204030204" pitchFamily="34" charset="0"/>
              </a:rPr>
              <a:t>PROCESSES</a:t>
            </a:r>
          </a:p>
          <a:p>
            <a:pPr marL="177800" indent="-177800">
              <a:buFont typeface="Arial" panose="020B0604020202020204" pitchFamily="34" charset="0"/>
              <a:buChar char="•"/>
            </a:pPr>
            <a:r>
              <a:rPr lang="es-MX" sz="1600" dirty="0">
                <a:solidFill>
                  <a:prstClr val="black"/>
                </a:solidFill>
                <a:latin typeface="Calibri" panose="020F0502020204030204" pitchFamily="34" charset="0"/>
              </a:rPr>
              <a:t>PHYSICAL FACILITIES</a:t>
            </a:r>
          </a:p>
          <a:p>
            <a:pPr marL="177800" indent="-177800">
              <a:buFont typeface="Arial" panose="020B0604020202020204" pitchFamily="34" charset="0"/>
              <a:buChar char="•"/>
            </a:pPr>
            <a:r>
              <a:rPr lang="es-MX" sz="1600" dirty="0">
                <a:solidFill>
                  <a:prstClr val="black"/>
                </a:solidFill>
                <a:latin typeface="Calibri" panose="020F0502020204030204" pitchFamily="34" charset="0"/>
              </a:rPr>
              <a:t>GOVERNMENT INFORMATION SECURITY</a:t>
            </a:r>
          </a:p>
        </p:txBody>
      </p:sp>
      <p:sp>
        <p:nvSpPr>
          <p:cNvPr id="14" name="31 CuadroTexto"/>
          <p:cNvSpPr txBox="1"/>
          <p:nvPr/>
        </p:nvSpPr>
        <p:spPr>
          <a:xfrm>
            <a:off x="3898949" y="2083424"/>
            <a:ext cx="2221731" cy="4762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MX" sz="1600" b="1">
                <a:solidFill>
                  <a:prstClr val="white"/>
                </a:solidFill>
                <a:latin typeface="Calibri" panose="020F0502020204030204" pitchFamily="34" charset="0"/>
              </a:rPr>
              <a:t>VULNERABILIDADES</a:t>
            </a:r>
          </a:p>
        </p:txBody>
      </p:sp>
      <p:sp>
        <p:nvSpPr>
          <p:cNvPr id="18" name="33 CuadroTexto"/>
          <p:cNvSpPr txBox="1"/>
          <p:nvPr/>
        </p:nvSpPr>
        <p:spPr>
          <a:xfrm>
            <a:off x="6336704" y="2083424"/>
            <a:ext cx="2520280" cy="4762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MX" sz="1600" b="1">
                <a:solidFill>
                  <a:prstClr val="white"/>
                </a:solidFill>
                <a:latin typeface="Calibri" panose="020F0502020204030204" pitchFamily="34" charset="0"/>
              </a:rPr>
              <a:t>IMPACTO</a:t>
            </a:r>
          </a:p>
        </p:txBody>
      </p:sp>
      <p:sp>
        <p:nvSpPr>
          <p:cNvPr id="19" name="18 Rectángulo"/>
          <p:cNvSpPr/>
          <p:nvPr/>
        </p:nvSpPr>
        <p:spPr>
          <a:xfrm>
            <a:off x="6264696" y="2542252"/>
            <a:ext cx="2843808" cy="2062103"/>
          </a:xfrm>
          <a:prstGeom prst="rect">
            <a:avLst/>
          </a:prstGeom>
        </p:spPr>
        <p:txBody>
          <a:bodyPr wrap="square">
            <a:spAutoFit/>
          </a:bodyPr>
          <a:lstStyle/>
          <a:p>
            <a:pPr marL="177800" indent="-177800">
              <a:buFont typeface="Arial" panose="020B0604020202020204" pitchFamily="34" charset="0"/>
              <a:buChar char="•"/>
            </a:pPr>
            <a:r>
              <a:rPr lang="en-US" sz="1600" dirty="0" smtClean="0">
                <a:solidFill>
                  <a:prstClr val="black"/>
                </a:solidFill>
                <a:latin typeface="Calibri" panose="020F0502020204030204" pitchFamily="34" charset="0"/>
              </a:rPr>
              <a:t>CONFIDENTIALITY</a:t>
            </a:r>
          </a:p>
          <a:p>
            <a:pPr marL="177800" indent="-177800">
              <a:buFont typeface="Arial" panose="020B0604020202020204" pitchFamily="34" charset="0"/>
              <a:buChar char="•"/>
            </a:pPr>
            <a:r>
              <a:rPr lang="en-US" sz="1600" dirty="0" smtClean="0">
                <a:solidFill>
                  <a:prstClr val="black"/>
                </a:solidFill>
                <a:latin typeface="Calibri" panose="020F0502020204030204" pitchFamily="34" charset="0"/>
              </a:rPr>
              <a:t>UNAUTHORIZED DISCLOSURE OF INFORMATION</a:t>
            </a:r>
          </a:p>
          <a:p>
            <a:pPr marL="177800" indent="-177800">
              <a:buFont typeface="Arial" panose="020B0604020202020204" pitchFamily="34" charset="0"/>
              <a:buChar char="•"/>
            </a:pPr>
            <a:r>
              <a:rPr lang="en-US" sz="1600" dirty="0" smtClean="0">
                <a:solidFill>
                  <a:prstClr val="black"/>
                </a:solidFill>
                <a:latin typeface="Calibri" panose="020F0502020204030204" pitchFamily="34" charset="0"/>
              </a:rPr>
              <a:t>INTEGRITY</a:t>
            </a:r>
          </a:p>
          <a:p>
            <a:pPr marL="177800" indent="-177800">
              <a:buFont typeface="Arial" panose="020B0604020202020204" pitchFamily="34" charset="0"/>
              <a:buChar char="•"/>
            </a:pPr>
            <a:r>
              <a:rPr lang="en-US" sz="1600" dirty="0" smtClean="0">
                <a:solidFill>
                  <a:prstClr val="black"/>
                </a:solidFill>
                <a:latin typeface="Calibri" panose="020F0502020204030204" pitchFamily="34" charset="0"/>
              </a:rPr>
              <a:t>CORRUPTION AND DATA SYSTEMS</a:t>
            </a:r>
          </a:p>
          <a:p>
            <a:pPr marL="177800" indent="-177800">
              <a:buFont typeface="Arial" panose="020B0604020202020204" pitchFamily="34" charset="0"/>
              <a:buChar char="•"/>
            </a:pPr>
            <a:r>
              <a:rPr lang="en-US" sz="1600" dirty="0" smtClean="0">
                <a:solidFill>
                  <a:prstClr val="black"/>
                </a:solidFill>
                <a:latin typeface="Calibri" panose="020F0502020204030204" pitchFamily="34" charset="0"/>
              </a:rPr>
              <a:t>AVAILABILITY</a:t>
            </a:r>
          </a:p>
          <a:p>
            <a:pPr marL="177800" indent="-177800">
              <a:buFont typeface="Arial" panose="020B0604020202020204" pitchFamily="34" charset="0"/>
              <a:buChar char="•"/>
            </a:pPr>
            <a:r>
              <a:rPr lang="en-US" sz="1600" dirty="0" smtClean="0">
                <a:solidFill>
                  <a:prstClr val="black"/>
                </a:solidFill>
                <a:latin typeface="Calibri" panose="020F0502020204030204" pitchFamily="34" charset="0"/>
              </a:rPr>
              <a:t>UNAVAILABILITY OF SERVICES</a:t>
            </a:r>
            <a:endParaRPr lang="es-MX" sz="1600" dirty="0">
              <a:solidFill>
                <a:prstClr val="black"/>
              </a:solidFill>
              <a:latin typeface="Calibri" panose="020F0502020204030204" pitchFamily="34" charset="0"/>
            </a:endParaRPr>
          </a:p>
        </p:txBody>
      </p:sp>
      <p:sp>
        <p:nvSpPr>
          <p:cNvPr id="7" name="6 CuadroTexto"/>
          <p:cNvSpPr txBox="1"/>
          <p:nvPr/>
        </p:nvSpPr>
        <p:spPr>
          <a:xfrm>
            <a:off x="611560" y="921494"/>
            <a:ext cx="7920880" cy="923330"/>
          </a:xfrm>
          <a:prstGeom prst="rect">
            <a:avLst/>
          </a:prstGeom>
          <a:noFill/>
        </p:spPr>
        <p:txBody>
          <a:bodyPr wrap="square" rtlCol="0">
            <a:spAutoFit/>
          </a:bodyPr>
          <a:lstStyle/>
          <a:p>
            <a:pPr algn="ctr"/>
            <a:r>
              <a:rPr lang="en-US" dirty="0" err="1" smtClean="0">
                <a:solidFill>
                  <a:prstClr val="black"/>
                </a:solidFill>
                <a:latin typeface="Calibri" panose="020F0502020204030204" pitchFamily="34" charset="0"/>
              </a:rPr>
              <a:t>Cybersecurity</a:t>
            </a:r>
            <a:r>
              <a:rPr lang="en-US" dirty="0" smtClean="0">
                <a:solidFill>
                  <a:prstClr val="black"/>
                </a:solidFill>
                <a:latin typeface="Calibri" panose="020F0502020204030204" pitchFamily="34" charset="0"/>
              </a:rPr>
              <a:t> </a:t>
            </a:r>
            <a:r>
              <a:rPr lang="en-US" dirty="0">
                <a:solidFill>
                  <a:prstClr val="black"/>
                </a:solidFill>
                <a:latin typeface="Calibri" panose="020F0502020204030204" pitchFamily="34" charset="0"/>
              </a:rPr>
              <a:t>RISK: LOSS OF CONFIDENTIALITY, INTEGRITY AND AVAILABILITY OF THE INFORMATION, through mechanisms as social engineering, hacking tools, physical damage and MALWARE</a:t>
            </a:r>
            <a:endParaRPr lang="es-CO" dirty="0">
              <a:solidFill>
                <a:prstClr val="black"/>
              </a:solidFill>
              <a:latin typeface="Calibri" panose="020F0502020204030204" pitchFamily="34" charset="0"/>
            </a:endParaRPr>
          </a:p>
        </p:txBody>
      </p:sp>
      <p:sp>
        <p:nvSpPr>
          <p:cNvPr id="8" name="7 Rectángulo"/>
          <p:cNvSpPr/>
          <p:nvPr/>
        </p:nvSpPr>
        <p:spPr>
          <a:xfrm>
            <a:off x="179512" y="5674022"/>
            <a:ext cx="8784976" cy="923330"/>
          </a:xfrm>
          <a:prstGeom prst="rect">
            <a:avLst/>
          </a:prstGeom>
          <a:solidFill>
            <a:schemeClr val="bg1"/>
          </a:solidFill>
        </p:spPr>
        <p:txBody>
          <a:bodyPr wrap="square">
            <a:spAutoFit/>
          </a:bodyPr>
          <a:lstStyle/>
          <a:p>
            <a:pPr algn="ctr"/>
            <a:r>
              <a:rPr lang="es-MX" b="1" dirty="0">
                <a:solidFill>
                  <a:srgbClr val="438086">
                    <a:lumMod val="75000"/>
                  </a:srgbClr>
                </a:solidFill>
                <a:latin typeface="Calibri" panose="020F0502020204030204" pitchFamily="34" charset="0"/>
              </a:rPr>
              <a:t>MARKET IMPLICATIONS:</a:t>
            </a:r>
            <a:r>
              <a:rPr lang="es-MX" b="1" dirty="0" smtClean="0">
                <a:solidFill>
                  <a:prstClr val="black"/>
                </a:solidFill>
                <a:latin typeface="Calibri" panose="020F0502020204030204" pitchFamily="34" charset="0"/>
              </a:rPr>
              <a:t> </a:t>
            </a:r>
            <a:r>
              <a:rPr lang="en-US" dirty="0">
                <a:solidFill>
                  <a:prstClr val="black"/>
                </a:solidFill>
                <a:latin typeface="Calibri" panose="020F0502020204030204" pitchFamily="34" charset="0"/>
              </a:rPr>
              <a:t>systemic risk, impairment of reputation, loss of credibility in the market, credit and liquidity effects not have certainty about the rights of investors or financial position, economic risk for the country, demands, penalties, fines, financial losses</a:t>
            </a:r>
            <a:endParaRPr lang="es-MX" dirty="0"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3464353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7213" y="694455"/>
            <a:ext cx="4127275" cy="2723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92" y="694455"/>
            <a:ext cx="4252009" cy="2723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11 Rectángulo"/>
          <p:cNvSpPr/>
          <p:nvPr/>
        </p:nvSpPr>
        <p:spPr>
          <a:xfrm>
            <a:off x="251520" y="116632"/>
            <a:ext cx="8640960" cy="523220"/>
          </a:xfrm>
          <a:prstGeom prst="rect">
            <a:avLst/>
          </a:prstGeom>
          <a:noFill/>
        </p:spPr>
        <p:txBody>
          <a:bodyPr wrap="square">
            <a:spAutoFit/>
            <a:scene3d>
              <a:camera prst="orthographicFront"/>
              <a:lightRig rig="soft" dir="t">
                <a:rot lat="0" lon="0" rev="10800000"/>
              </a:lightRig>
            </a:scene3d>
            <a:sp3d>
              <a:bevelT w="27940" h="12700"/>
              <a:contourClr>
                <a:srgbClr val="DDDDDD"/>
              </a:contourClr>
            </a:sp3d>
          </a:bodyPr>
          <a:lstStyle/>
          <a:p>
            <a:pPr marL="273050" indent="-273050" algn="ctr" fontAlgn="base">
              <a:spcBef>
                <a:spcPct val="0"/>
              </a:spcBef>
              <a:spcAft>
                <a:spcPct val="0"/>
              </a:spcAft>
              <a:defRPr/>
            </a:pPr>
            <a:r>
              <a:rPr lang="es-CO" sz="2800" b="1" spc="150" dirty="0">
                <a:ln w="11430"/>
                <a:solidFill>
                  <a:srgbClr val="5C92B5">
                    <a:lumMod val="75000"/>
                  </a:srgbClr>
                </a:solidFill>
                <a:effectLst>
                  <a:outerShdw blurRad="25400" algn="tl" rotWithShape="0">
                    <a:srgbClr val="000000">
                      <a:alpha val="43000"/>
                    </a:srgbClr>
                  </a:outerShdw>
                </a:effectLst>
                <a:latin typeface="Calibri" panose="020F0502020204030204" pitchFamily="34" charset="0"/>
                <a:cs typeface="Arial" pitchFamily="34" charset="0"/>
              </a:rPr>
              <a:t>CYBER SECURITY RISK LEVEL</a:t>
            </a:r>
          </a:p>
        </p:txBody>
      </p:sp>
      <p:sp>
        <p:nvSpPr>
          <p:cNvPr id="2" name="1 Flecha arriba"/>
          <p:cNvSpPr/>
          <p:nvPr/>
        </p:nvSpPr>
        <p:spPr>
          <a:xfrm rot="10800000">
            <a:off x="7861549" y="1052736"/>
            <a:ext cx="360040" cy="853271"/>
          </a:xfrm>
          <a:prstGeom prst="upArrow">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s-CO" sz="1000" b="1" dirty="0" err="1" smtClean="0">
                <a:solidFill>
                  <a:prstClr val="black"/>
                </a:solidFill>
                <a:latin typeface="Calibri" panose="020F0502020204030204" pitchFamily="34" charset="0"/>
              </a:rPr>
              <a:t>Disp</a:t>
            </a:r>
            <a:r>
              <a:rPr lang="es-CO" sz="1000" b="1" dirty="0" smtClean="0">
                <a:solidFill>
                  <a:prstClr val="black"/>
                </a:solidFill>
                <a:latin typeface="Calibri" panose="020F0502020204030204" pitchFamily="34" charset="0"/>
              </a:rPr>
              <a:t> + </a:t>
            </a:r>
            <a:r>
              <a:rPr lang="es-CO" sz="1000" b="1" dirty="0" err="1" smtClean="0">
                <a:solidFill>
                  <a:prstClr val="black"/>
                </a:solidFill>
                <a:latin typeface="Calibri" panose="020F0502020204030204" pitchFamily="34" charset="0"/>
              </a:rPr>
              <a:t>Int</a:t>
            </a:r>
            <a:endParaRPr lang="es-CO" sz="1000" b="1" dirty="0">
              <a:solidFill>
                <a:prstClr val="black"/>
              </a:solidFill>
              <a:latin typeface="Calibri" panose="020F0502020204030204" pitchFamily="34" charset="0"/>
            </a:endParaRPr>
          </a:p>
        </p:txBody>
      </p:sp>
      <p:sp>
        <p:nvSpPr>
          <p:cNvPr id="11" name="10 Flecha arriba"/>
          <p:cNvSpPr/>
          <p:nvPr/>
        </p:nvSpPr>
        <p:spPr>
          <a:xfrm rot="10800000">
            <a:off x="7285485" y="1052736"/>
            <a:ext cx="360040" cy="853271"/>
          </a:xfrm>
          <a:prstGeom prst="upArrow">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s-CO" sz="1000" b="1" dirty="0" err="1" smtClean="0">
                <a:solidFill>
                  <a:prstClr val="black"/>
                </a:solidFill>
                <a:latin typeface="Calibri" panose="020F0502020204030204" pitchFamily="34" charset="0"/>
              </a:rPr>
              <a:t>Conf</a:t>
            </a:r>
            <a:endParaRPr lang="es-CO" sz="1000" b="1" dirty="0">
              <a:solidFill>
                <a:prstClr val="black"/>
              </a:solidFill>
              <a:latin typeface="Calibri" panose="020F0502020204030204" pitchFamily="34" charset="0"/>
            </a:endParaRPr>
          </a:p>
        </p:txBody>
      </p:sp>
      <p:sp>
        <p:nvSpPr>
          <p:cNvPr id="8" name="7 CuadroTexto"/>
          <p:cNvSpPr txBox="1"/>
          <p:nvPr/>
        </p:nvSpPr>
        <p:spPr>
          <a:xfrm>
            <a:off x="4554252" y="3789040"/>
            <a:ext cx="4410236" cy="2462213"/>
          </a:xfrm>
          <a:prstGeom prst="rect">
            <a:avLst/>
          </a:prstGeom>
          <a:noFill/>
        </p:spPr>
        <p:txBody>
          <a:bodyPr wrap="square" rtlCol="0">
            <a:spAutoFit/>
          </a:bodyPr>
          <a:lstStyle/>
          <a:p>
            <a:pPr algn="just"/>
            <a:r>
              <a:rPr lang="es-CO" sz="1400" b="1" dirty="0" err="1" smtClean="0">
                <a:solidFill>
                  <a:prstClr val="black"/>
                </a:solidFill>
                <a:latin typeface="Calibri" panose="020F0502020204030204" pitchFamily="34" charset="0"/>
              </a:rPr>
              <a:t>Conclusions</a:t>
            </a:r>
            <a:endParaRPr lang="es-CO" sz="1400" b="1" dirty="0" smtClean="0">
              <a:solidFill>
                <a:prstClr val="black"/>
              </a:solidFill>
              <a:latin typeface="Calibri" panose="020F0502020204030204" pitchFamily="34" charset="0"/>
            </a:endParaRPr>
          </a:p>
          <a:p>
            <a:pPr marL="173038" indent="-173038" algn="just">
              <a:buFont typeface="Arial" panose="020B0604020202020204" pitchFamily="34" charset="0"/>
              <a:buChar char="•"/>
            </a:pPr>
            <a:r>
              <a:rPr lang="en-US" sz="1400" dirty="0" smtClean="0">
                <a:solidFill>
                  <a:prstClr val="black"/>
                </a:solidFill>
                <a:latin typeface="Calibri" panose="020F0502020204030204" pitchFamily="34" charset="0"/>
              </a:rPr>
              <a:t>The </a:t>
            </a:r>
            <a:r>
              <a:rPr lang="en-US" sz="1400" dirty="0">
                <a:solidFill>
                  <a:prstClr val="black"/>
                </a:solidFill>
                <a:latin typeface="Calibri" panose="020F0502020204030204" pitchFamily="34" charset="0"/>
              </a:rPr>
              <a:t>level of cyber security risk for the market overall is given by the risk level of the most exposed </a:t>
            </a:r>
            <a:r>
              <a:rPr lang="en-US" sz="1400" dirty="0" smtClean="0">
                <a:solidFill>
                  <a:prstClr val="black"/>
                </a:solidFill>
                <a:latin typeface="Calibri" panose="020F0502020204030204" pitchFamily="34" charset="0"/>
              </a:rPr>
              <a:t>company</a:t>
            </a:r>
          </a:p>
          <a:p>
            <a:pPr marL="173038" indent="-173038" algn="just">
              <a:buFont typeface="Arial" panose="020B0604020202020204" pitchFamily="34" charset="0"/>
              <a:buChar char="•"/>
            </a:pPr>
            <a:r>
              <a:rPr lang="en-US" sz="1400" dirty="0" smtClean="0">
                <a:solidFill>
                  <a:prstClr val="black"/>
                </a:solidFill>
                <a:latin typeface="Calibri" panose="020F0502020204030204" pitchFamily="34" charset="0"/>
              </a:rPr>
              <a:t>The </a:t>
            </a:r>
            <a:r>
              <a:rPr lang="en-US" sz="1400" dirty="0">
                <a:solidFill>
                  <a:prstClr val="black"/>
                </a:solidFill>
                <a:latin typeface="Calibri" panose="020F0502020204030204" pitchFamily="34" charset="0"/>
              </a:rPr>
              <a:t>main causes of having different levels </a:t>
            </a:r>
            <a:r>
              <a:rPr lang="en-US" sz="1400" dirty="0" smtClean="0">
                <a:solidFill>
                  <a:prstClr val="black"/>
                </a:solidFill>
                <a:latin typeface="Calibri" panose="020F0502020204030204" pitchFamily="34" charset="0"/>
              </a:rPr>
              <a:t>of </a:t>
            </a:r>
            <a:r>
              <a:rPr lang="en-US" sz="1400" dirty="0">
                <a:solidFill>
                  <a:prstClr val="black"/>
                </a:solidFill>
                <a:latin typeface="Calibri" panose="020F0502020204030204" pitchFamily="34" charset="0"/>
              </a:rPr>
              <a:t>cyber - security </a:t>
            </a:r>
            <a:r>
              <a:rPr lang="en-US" sz="1400" dirty="0" smtClean="0">
                <a:solidFill>
                  <a:prstClr val="black"/>
                </a:solidFill>
                <a:latin typeface="Calibri" panose="020F0502020204030204" pitchFamily="34" charset="0"/>
              </a:rPr>
              <a:t>risk is </a:t>
            </a:r>
            <a:r>
              <a:rPr lang="en-US" sz="1400" dirty="0">
                <a:solidFill>
                  <a:prstClr val="black"/>
                </a:solidFill>
                <a:latin typeface="Calibri" panose="020F0502020204030204" pitchFamily="34" charset="0"/>
              </a:rPr>
              <a:t>given by the lack of </a:t>
            </a:r>
            <a:r>
              <a:rPr lang="en-US" sz="1400" dirty="0" smtClean="0">
                <a:solidFill>
                  <a:prstClr val="black"/>
                </a:solidFill>
                <a:latin typeface="Calibri" panose="020F0502020204030204" pitchFamily="34" charset="0"/>
              </a:rPr>
              <a:t>controls (technology, </a:t>
            </a:r>
            <a:r>
              <a:rPr lang="en-US" sz="1400" dirty="0">
                <a:solidFill>
                  <a:prstClr val="black"/>
                </a:solidFill>
                <a:latin typeface="Calibri" panose="020F0502020204030204" pitchFamily="34" charset="0"/>
              </a:rPr>
              <a:t>process and </a:t>
            </a:r>
            <a:r>
              <a:rPr lang="en-US" sz="1400" dirty="0" smtClean="0">
                <a:solidFill>
                  <a:prstClr val="black"/>
                </a:solidFill>
                <a:latin typeface="Calibri" panose="020F0502020204030204" pitchFamily="34" charset="0"/>
              </a:rPr>
              <a:t>people controls)</a:t>
            </a:r>
            <a:endParaRPr lang="en-US" sz="1400" dirty="0">
              <a:solidFill>
                <a:prstClr val="black"/>
              </a:solidFill>
              <a:latin typeface="Calibri" panose="020F0502020204030204" pitchFamily="34" charset="0"/>
            </a:endParaRPr>
          </a:p>
          <a:p>
            <a:pPr marL="173038" indent="-173038" algn="just">
              <a:buFont typeface="Arial" panose="020B0604020202020204" pitchFamily="34" charset="0"/>
              <a:buChar char="•"/>
            </a:pPr>
            <a:r>
              <a:rPr lang="en-US" sz="1400" dirty="0">
                <a:solidFill>
                  <a:prstClr val="black"/>
                </a:solidFill>
                <a:latin typeface="Calibri" panose="020F0502020204030204" pitchFamily="34" charset="0"/>
              </a:rPr>
              <a:t>The </a:t>
            </a:r>
            <a:r>
              <a:rPr lang="en-US" sz="1400" dirty="0" smtClean="0">
                <a:solidFill>
                  <a:prstClr val="black"/>
                </a:solidFill>
                <a:latin typeface="Calibri" panose="020F0502020204030204" pitchFamily="34" charset="0"/>
              </a:rPr>
              <a:t>goal (2017) is move the three </a:t>
            </a:r>
            <a:r>
              <a:rPr lang="en-US" sz="1400" dirty="0">
                <a:solidFill>
                  <a:prstClr val="black"/>
                </a:solidFill>
                <a:latin typeface="Calibri" panose="020F0502020204030204" pitchFamily="34" charset="0"/>
              </a:rPr>
              <a:t>companies with lower grade to the next </a:t>
            </a:r>
            <a:r>
              <a:rPr lang="en-US" sz="1400" dirty="0" smtClean="0">
                <a:solidFill>
                  <a:prstClr val="black"/>
                </a:solidFill>
                <a:latin typeface="Calibri" panose="020F0502020204030204" pitchFamily="34" charset="0"/>
              </a:rPr>
              <a:t>level</a:t>
            </a:r>
            <a:endParaRPr lang="en-US" sz="1400" dirty="0">
              <a:solidFill>
                <a:prstClr val="black"/>
              </a:solidFill>
              <a:latin typeface="Calibri" panose="020F0502020204030204" pitchFamily="34" charset="0"/>
            </a:endParaRPr>
          </a:p>
          <a:p>
            <a:pPr marL="173038" indent="-173038" algn="just">
              <a:buFont typeface="Arial" panose="020B0604020202020204" pitchFamily="34" charset="0"/>
              <a:buChar char="•"/>
            </a:pPr>
            <a:r>
              <a:rPr lang="en-US" sz="1400" dirty="0" smtClean="0">
                <a:solidFill>
                  <a:prstClr val="black"/>
                </a:solidFill>
                <a:latin typeface="Calibri" panose="020F0502020204030204" pitchFamily="34" charset="0"/>
              </a:rPr>
              <a:t>We are </a:t>
            </a:r>
            <a:r>
              <a:rPr lang="en-US" sz="1400" dirty="0">
                <a:solidFill>
                  <a:prstClr val="black"/>
                </a:solidFill>
                <a:latin typeface="Calibri" panose="020F0502020204030204" pitchFamily="34" charset="0"/>
              </a:rPr>
              <a:t>generating shared </a:t>
            </a:r>
            <a:r>
              <a:rPr lang="en-US" sz="1400" dirty="0" smtClean="0">
                <a:solidFill>
                  <a:prstClr val="black"/>
                </a:solidFill>
                <a:latin typeface="Calibri" panose="020F0502020204030204" pitchFamily="34" charset="0"/>
              </a:rPr>
              <a:t>action </a:t>
            </a:r>
            <a:r>
              <a:rPr lang="en-US" sz="1400" dirty="0">
                <a:solidFill>
                  <a:prstClr val="black"/>
                </a:solidFill>
                <a:latin typeface="Calibri" panose="020F0502020204030204" pitchFamily="34" charset="0"/>
              </a:rPr>
              <a:t>to </a:t>
            </a:r>
            <a:r>
              <a:rPr lang="en-US" sz="1400" dirty="0" smtClean="0">
                <a:solidFill>
                  <a:prstClr val="black"/>
                </a:solidFill>
                <a:latin typeface="Calibri" panose="020F0502020204030204" pitchFamily="34" charset="0"/>
              </a:rPr>
              <a:t>standardize </a:t>
            </a:r>
            <a:r>
              <a:rPr lang="en-US" sz="1400" dirty="0">
                <a:solidFill>
                  <a:prstClr val="black"/>
                </a:solidFill>
                <a:latin typeface="Calibri" panose="020F0502020204030204" pitchFamily="34" charset="0"/>
              </a:rPr>
              <a:t>this level, aimed at sharing knowledge, practices and services</a:t>
            </a:r>
            <a:r>
              <a:rPr lang="en-US" sz="1400" dirty="0" smtClean="0">
                <a:solidFill>
                  <a:prstClr val="black"/>
                </a:solidFill>
                <a:latin typeface="Calibri" panose="020F0502020204030204" pitchFamily="34" charset="0"/>
              </a:rPr>
              <a:t>.</a:t>
            </a:r>
            <a:endParaRPr lang="es-CO" sz="1400" dirty="0" smtClean="0">
              <a:solidFill>
                <a:prstClr val="black"/>
              </a:solidFill>
              <a:latin typeface="Calibri" panose="020F0502020204030204" pitchFamily="34" charset="0"/>
            </a:endParaRPr>
          </a:p>
        </p:txBody>
      </p:sp>
      <p:sp>
        <p:nvSpPr>
          <p:cNvPr id="5" name="4 CuadroTexto"/>
          <p:cNvSpPr txBox="1"/>
          <p:nvPr/>
        </p:nvSpPr>
        <p:spPr>
          <a:xfrm>
            <a:off x="179512" y="3368025"/>
            <a:ext cx="4832636" cy="276999"/>
          </a:xfrm>
          <a:prstGeom prst="rect">
            <a:avLst/>
          </a:prstGeom>
          <a:noFill/>
        </p:spPr>
        <p:txBody>
          <a:bodyPr wrap="square" rtlCol="0">
            <a:spAutoFit/>
          </a:bodyPr>
          <a:lstStyle/>
          <a:p>
            <a:r>
              <a:rPr lang="es-CO" sz="1200" b="1" dirty="0" smtClean="0">
                <a:solidFill>
                  <a:prstClr val="black"/>
                </a:solidFill>
                <a:latin typeface="Calibri" panose="020F0502020204030204" pitchFamily="34" charset="0"/>
              </a:rPr>
              <a:t>Método Delphi (33 Causas) - Impacto (Reputaciones, financiero y legal)</a:t>
            </a:r>
            <a:endParaRPr lang="es-CO" sz="1200" b="1" dirty="0">
              <a:solidFill>
                <a:prstClr val="black"/>
              </a:solidFill>
              <a:latin typeface="Calibri" panose="020F0502020204030204" pitchFamily="34" charset="0"/>
            </a:endParaRPr>
          </a:p>
        </p:txBody>
      </p:sp>
      <p:sp>
        <p:nvSpPr>
          <p:cNvPr id="9" name="8 Rectángulo"/>
          <p:cNvSpPr/>
          <p:nvPr/>
        </p:nvSpPr>
        <p:spPr>
          <a:xfrm>
            <a:off x="4878834" y="3140968"/>
            <a:ext cx="989310" cy="276999"/>
          </a:xfrm>
          <a:prstGeom prst="rect">
            <a:avLst/>
          </a:prstGeom>
        </p:spPr>
        <p:txBody>
          <a:bodyPr wrap="none">
            <a:spAutoFit/>
          </a:bodyPr>
          <a:lstStyle/>
          <a:p>
            <a:r>
              <a:rPr lang="es-CO" sz="1200" b="1" dirty="0" smtClean="0">
                <a:solidFill>
                  <a:prstClr val="black"/>
                </a:solidFill>
                <a:latin typeface="Calibri" panose="020F0502020204030204" pitchFamily="34" charset="0"/>
              </a:rPr>
              <a:t>42 </a:t>
            </a:r>
            <a:r>
              <a:rPr lang="es-CO" sz="1200" b="1" dirty="0">
                <a:solidFill>
                  <a:prstClr val="black"/>
                </a:solidFill>
                <a:latin typeface="Calibri" panose="020F0502020204030204" pitchFamily="34" charset="0"/>
              </a:rPr>
              <a:t>Controles</a:t>
            </a:r>
            <a:endParaRPr lang="es-CO" sz="1200" dirty="0">
              <a:solidFill>
                <a:prstClr val="black"/>
              </a:solidFill>
              <a:latin typeface="Calibri" panose="020F0502020204030204" pitchFamily="34" charset="0"/>
            </a:endParaRPr>
          </a:p>
        </p:txBody>
      </p:sp>
      <p:sp>
        <p:nvSpPr>
          <p:cNvPr id="15" name="14 CuadroTexto"/>
          <p:cNvSpPr txBox="1"/>
          <p:nvPr/>
        </p:nvSpPr>
        <p:spPr>
          <a:xfrm>
            <a:off x="7357493" y="1916832"/>
            <a:ext cx="314510" cy="400110"/>
          </a:xfrm>
          <a:prstGeom prst="rect">
            <a:avLst/>
          </a:prstGeom>
          <a:noFill/>
        </p:spPr>
        <p:txBody>
          <a:bodyPr wrap="none" rtlCol="0">
            <a:spAutoFit/>
          </a:bodyPr>
          <a:lstStyle/>
          <a:p>
            <a:pPr algn="ctr"/>
            <a:r>
              <a:rPr lang="es-CO" sz="2000" b="1" dirty="0" smtClean="0">
                <a:solidFill>
                  <a:prstClr val="white"/>
                </a:solidFill>
                <a:latin typeface="Calibri" panose="020F0502020204030204" pitchFamily="34" charset="0"/>
              </a:rPr>
              <a:t>3</a:t>
            </a:r>
          </a:p>
        </p:txBody>
      </p:sp>
      <p:sp>
        <p:nvSpPr>
          <p:cNvPr id="20" name="19 CuadroTexto"/>
          <p:cNvSpPr txBox="1"/>
          <p:nvPr/>
        </p:nvSpPr>
        <p:spPr>
          <a:xfrm>
            <a:off x="7861549" y="1916832"/>
            <a:ext cx="314510" cy="400110"/>
          </a:xfrm>
          <a:prstGeom prst="rect">
            <a:avLst/>
          </a:prstGeom>
          <a:noFill/>
        </p:spPr>
        <p:txBody>
          <a:bodyPr wrap="none" rtlCol="0">
            <a:spAutoFit/>
          </a:bodyPr>
          <a:lstStyle/>
          <a:p>
            <a:pPr algn="ctr"/>
            <a:r>
              <a:rPr lang="es-CO" sz="2000" b="1" dirty="0" smtClean="0">
                <a:solidFill>
                  <a:prstClr val="white"/>
                </a:solidFill>
                <a:latin typeface="Calibri" panose="020F0502020204030204" pitchFamily="34" charset="0"/>
              </a:rPr>
              <a:t>3</a:t>
            </a:r>
          </a:p>
        </p:txBody>
      </p:sp>
      <p:sp>
        <p:nvSpPr>
          <p:cNvPr id="21" name="20 CuadroTexto"/>
          <p:cNvSpPr txBox="1"/>
          <p:nvPr/>
        </p:nvSpPr>
        <p:spPr>
          <a:xfrm>
            <a:off x="7357493" y="2348880"/>
            <a:ext cx="301686" cy="369332"/>
          </a:xfrm>
          <a:prstGeom prst="rect">
            <a:avLst/>
          </a:prstGeom>
          <a:noFill/>
        </p:spPr>
        <p:txBody>
          <a:bodyPr wrap="none" rtlCol="0">
            <a:spAutoFit/>
          </a:bodyPr>
          <a:lstStyle/>
          <a:p>
            <a:pPr algn="ctr"/>
            <a:r>
              <a:rPr lang="es-CO" b="1" dirty="0">
                <a:solidFill>
                  <a:prstClr val="black"/>
                </a:solidFill>
                <a:latin typeface="Calibri" panose="020F0502020204030204" pitchFamily="34" charset="0"/>
              </a:rPr>
              <a:t>3</a:t>
            </a:r>
            <a:endParaRPr lang="es-CO" sz="1600" b="1" dirty="0" smtClean="0">
              <a:solidFill>
                <a:prstClr val="black"/>
              </a:solidFill>
              <a:latin typeface="Calibri" panose="020F0502020204030204" pitchFamily="34" charset="0"/>
            </a:endParaRPr>
          </a:p>
        </p:txBody>
      </p:sp>
      <p:sp>
        <p:nvSpPr>
          <p:cNvPr id="22" name="21 CuadroTexto"/>
          <p:cNvSpPr txBox="1"/>
          <p:nvPr/>
        </p:nvSpPr>
        <p:spPr>
          <a:xfrm>
            <a:off x="7861549" y="2339588"/>
            <a:ext cx="301686" cy="369332"/>
          </a:xfrm>
          <a:prstGeom prst="rect">
            <a:avLst/>
          </a:prstGeom>
          <a:noFill/>
        </p:spPr>
        <p:txBody>
          <a:bodyPr wrap="none" rtlCol="0">
            <a:spAutoFit/>
          </a:bodyPr>
          <a:lstStyle/>
          <a:p>
            <a:pPr algn="ctr"/>
            <a:r>
              <a:rPr lang="es-CO" b="1" dirty="0">
                <a:solidFill>
                  <a:prstClr val="black"/>
                </a:solidFill>
                <a:latin typeface="Calibri" panose="020F0502020204030204" pitchFamily="34" charset="0"/>
              </a:rPr>
              <a:t>3</a:t>
            </a:r>
            <a:endParaRPr lang="es-CO" sz="1600" b="1" dirty="0" smtClean="0">
              <a:solidFill>
                <a:prstClr val="black"/>
              </a:solidFill>
              <a:latin typeface="Calibri" panose="020F0502020204030204" pitchFamily="34" charset="0"/>
            </a:endParaRPr>
          </a:p>
        </p:txBody>
      </p:sp>
      <p:sp>
        <p:nvSpPr>
          <p:cNvPr id="14" name="13 CuadroTexto"/>
          <p:cNvSpPr txBox="1"/>
          <p:nvPr/>
        </p:nvSpPr>
        <p:spPr>
          <a:xfrm>
            <a:off x="35496" y="3717032"/>
            <a:ext cx="4446748" cy="2893100"/>
          </a:xfrm>
          <a:prstGeom prst="rect">
            <a:avLst/>
          </a:prstGeom>
          <a:noFill/>
        </p:spPr>
        <p:txBody>
          <a:bodyPr wrap="square" rtlCol="0">
            <a:spAutoFit/>
          </a:bodyPr>
          <a:lstStyle/>
          <a:p>
            <a:pPr algn="just"/>
            <a:r>
              <a:rPr lang="es-CO" sz="1400" b="1" dirty="0" smtClean="0">
                <a:solidFill>
                  <a:prstClr val="black"/>
                </a:solidFill>
                <a:latin typeface="Calibri" panose="020F0502020204030204" pitchFamily="34" charset="0"/>
              </a:rPr>
              <a:t>Conclusiones</a:t>
            </a:r>
          </a:p>
          <a:p>
            <a:pPr marL="173038" indent="-173038" algn="just">
              <a:buFont typeface="Arial" panose="020B0604020202020204" pitchFamily="34" charset="0"/>
              <a:buChar char="•"/>
            </a:pPr>
            <a:r>
              <a:rPr lang="es-CO" sz="1400" dirty="0" smtClean="0">
                <a:solidFill>
                  <a:prstClr val="black"/>
                </a:solidFill>
                <a:latin typeface="Calibri" panose="020F0502020204030204" pitchFamily="34" charset="0"/>
              </a:rPr>
              <a:t>El nivel de riesgo de </a:t>
            </a:r>
            <a:r>
              <a:rPr lang="es-CO" sz="1400" dirty="0" err="1" smtClean="0">
                <a:solidFill>
                  <a:prstClr val="black"/>
                </a:solidFill>
                <a:latin typeface="Calibri" panose="020F0502020204030204" pitchFamily="34" charset="0"/>
              </a:rPr>
              <a:t>ciber</a:t>
            </a:r>
            <a:r>
              <a:rPr lang="es-CO" sz="1400" dirty="0" smtClean="0">
                <a:solidFill>
                  <a:prstClr val="black"/>
                </a:solidFill>
                <a:latin typeface="Calibri" panose="020F0502020204030204" pitchFamily="34" charset="0"/>
              </a:rPr>
              <a:t>-seguridad general para el mercado está dado por el nivel riesgo de la compañía más expuesta.</a:t>
            </a:r>
          </a:p>
          <a:p>
            <a:pPr marL="173038" indent="-173038" algn="just">
              <a:buFont typeface="Arial" panose="020B0604020202020204" pitchFamily="34" charset="0"/>
              <a:buChar char="•"/>
            </a:pPr>
            <a:r>
              <a:rPr lang="es-CO" sz="1400" dirty="0">
                <a:solidFill>
                  <a:prstClr val="black"/>
                </a:solidFill>
                <a:latin typeface="Calibri" panose="020F0502020204030204" pitchFamily="34" charset="0"/>
              </a:rPr>
              <a:t>Las </a:t>
            </a:r>
            <a:r>
              <a:rPr lang="es-CO" sz="1400" dirty="0" smtClean="0">
                <a:solidFill>
                  <a:prstClr val="black"/>
                </a:solidFill>
                <a:latin typeface="Calibri" panose="020F0502020204030204" pitchFamily="34" charset="0"/>
              </a:rPr>
              <a:t>principales causas de tener </a:t>
            </a:r>
            <a:r>
              <a:rPr lang="es-CO" sz="1400" dirty="0">
                <a:solidFill>
                  <a:prstClr val="black"/>
                </a:solidFill>
                <a:latin typeface="Calibri" panose="020F0502020204030204" pitchFamily="34" charset="0"/>
              </a:rPr>
              <a:t>distintos </a:t>
            </a:r>
            <a:r>
              <a:rPr lang="es-CO" sz="1400" dirty="0" smtClean="0">
                <a:solidFill>
                  <a:prstClr val="black"/>
                </a:solidFill>
                <a:latin typeface="Calibri" panose="020F0502020204030204" pitchFamily="34" charset="0"/>
              </a:rPr>
              <a:t>niveles </a:t>
            </a:r>
            <a:r>
              <a:rPr lang="es-CO" sz="1400" dirty="0">
                <a:solidFill>
                  <a:prstClr val="black"/>
                </a:solidFill>
                <a:latin typeface="Calibri" panose="020F0502020204030204" pitchFamily="34" charset="0"/>
              </a:rPr>
              <a:t>de </a:t>
            </a:r>
            <a:r>
              <a:rPr lang="es-CO" sz="1400" dirty="0" smtClean="0">
                <a:solidFill>
                  <a:prstClr val="black"/>
                </a:solidFill>
                <a:latin typeface="Calibri" panose="020F0502020204030204" pitchFamily="34" charset="0"/>
              </a:rPr>
              <a:t>riesgo de </a:t>
            </a:r>
            <a:r>
              <a:rPr lang="es-CO" sz="1400" dirty="0" err="1" smtClean="0">
                <a:solidFill>
                  <a:prstClr val="black"/>
                </a:solidFill>
                <a:latin typeface="Calibri" panose="020F0502020204030204" pitchFamily="34" charset="0"/>
              </a:rPr>
              <a:t>ciber</a:t>
            </a:r>
            <a:r>
              <a:rPr lang="es-CO" sz="1400" dirty="0" smtClean="0">
                <a:solidFill>
                  <a:prstClr val="black"/>
                </a:solidFill>
                <a:latin typeface="Calibri" panose="020F0502020204030204" pitchFamily="34" charset="0"/>
              </a:rPr>
              <a:t> - seguridad </a:t>
            </a:r>
            <a:r>
              <a:rPr lang="es-CO" sz="1400" dirty="0">
                <a:solidFill>
                  <a:prstClr val="black"/>
                </a:solidFill>
                <a:latin typeface="Calibri" panose="020F0502020204030204" pitchFamily="34" charset="0"/>
              </a:rPr>
              <a:t>en </a:t>
            </a:r>
            <a:r>
              <a:rPr lang="es-CO" sz="1400" dirty="0" smtClean="0">
                <a:solidFill>
                  <a:prstClr val="black"/>
                </a:solidFill>
                <a:latin typeface="Calibri" panose="020F0502020204030204" pitchFamily="34" charset="0"/>
              </a:rPr>
              <a:t>las compañías está dada por la </a:t>
            </a:r>
            <a:r>
              <a:rPr lang="es-CO" sz="1400" dirty="0">
                <a:solidFill>
                  <a:prstClr val="black"/>
                </a:solidFill>
                <a:latin typeface="Calibri" panose="020F0502020204030204" pitchFamily="34" charset="0"/>
              </a:rPr>
              <a:t>falta de </a:t>
            </a:r>
            <a:r>
              <a:rPr lang="es-CO" sz="1400" dirty="0" smtClean="0">
                <a:solidFill>
                  <a:prstClr val="black"/>
                </a:solidFill>
                <a:latin typeface="Calibri" panose="020F0502020204030204" pitchFamily="34" charset="0"/>
              </a:rPr>
              <a:t>controles tecnológicos, </a:t>
            </a:r>
            <a:r>
              <a:rPr lang="es-CO" sz="1400" dirty="0">
                <a:solidFill>
                  <a:prstClr val="black"/>
                </a:solidFill>
                <a:latin typeface="Calibri" panose="020F0502020204030204" pitchFamily="34" charset="0"/>
              </a:rPr>
              <a:t>de proceso y </a:t>
            </a:r>
            <a:r>
              <a:rPr lang="es-CO" sz="1400" dirty="0" smtClean="0">
                <a:solidFill>
                  <a:prstClr val="black"/>
                </a:solidFill>
                <a:latin typeface="Calibri" panose="020F0502020204030204" pitchFamily="34" charset="0"/>
              </a:rPr>
              <a:t>de personas.</a:t>
            </a:r>
            <a:endParaRPr lang="es-CO" sz="1400" dirty="0">
              <a:solidFill>
                <a:prstClr val="black"/>
              </a:solidFill>
              <a:latin typeface="Calibri" panose="020F0502020204030204" pitchFamily="34" charset="0"/>
            </a:endParaRPr>
          </a:p>
          <a:p>
            <a:pPr marL="173038" indent="-173038" algn="just">
              <a:buFont typeface="Arial" panose="020B0604020202020204" pitchFamily="34" charset="0"/>
              <a:buChar char="•"/>
            </a:pPr>
            <a:r>
              <a:rPr lang="es-CO" sz="1400" dirty="0" smtClean="0">
                <a:solidFill>
                  <a:prstClr val="black"/>
                </a:solidFill>
                <a:latin typeface="Calibri" panose="020F0502020204030204" pitchFamily="34" charset="0"/>
              </a:rPr>
              <a:t>La meta propuesta (2017) es mover las tres compañías con más baja calificación, al siguiente nivel. </a:t>
            </a:r>
          </a:p>
          <a:p>
            <a:pPr marL="173038" indent="-173038" algn="just">
              <a:buFont typeface="Arial" panose="020B0604020202020204" pitchFamily="34" charset="0"/>
              <a:buChar char="•"/>
            </a:pPr>
            <a:r>
              <a:rPr lang="es-CO" sz="1400" dirty="0" smtClean="0">
                <a:solidFill>
                  <a:prstClr val="black"/>
                </a:solidFill>
                <a:latin typeface="Calibri" panose="020F0502020204030204" pitchFamily="34" charset="0"/>
              </a:rPr>
              <a:t>Se están generando planes de acción compartidos para lograr homologar este nivel, orientados a compartir conocimiento, prácticas y servicios.</a:t>
            </a:r>
          </a:p>
        </p:txBody>
      </p:sp>
    </p:spTree>
    <p:extLst>
      <p:ext uri="{BB962C8B-B14F-4D97-AF65-F5344CB8AC3E}">
        <p14:creationId xmlns:p14="http://schemas.microsoft.com/office/powerpoint/2010/main" val="2346801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179512" y="5949280"/>
            <a:ext cx="8892480" cy="836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p:cNvSpPr/>
          <p:nvPr/>
        </p:nvSpPr>
        <p:spPr>
          <a:xfrm>
            <a:off x="755576" y="6525344"/>
            <a:ext cx="7488832" cy="307777"/>
          </a:xfrm>
          <a:prstGeom prst="rect">
            <a:avLst/>
          </a:prstGeom>
        </p:spPr>
        <p:txBody>
          <a:bodyPr wrap="square">
            <a:spAutoFit/>
          </a:bodyPr>
          <a:lstStyle/>
          <a:p>
            <a:pPr algn="ctr"/>
            <a:r>
              <a:rPr lang="es-CO" sz="1400" b="1" dirty="0" err="1" smtClean="0"/>
              <a:t>CONPES</a:t>
            </a:r>
            <a:r>
              <a:rPr lang="es-CO" sz="1400" dirty="0" smtClean="0"/>
              <a:t>: Consejo Nacional de Política Económica y Social - Departamento Nacional de Planeación </a:t>
            </a:r>
            <a:endParaRPr lang="es-CO" sz="1400" dirty="0"/>
          </a:p>
        </p:txBody>
      </p:sp>
      <p:pic>
        <p:nvPicPr>
          <p:cNvPr id="2053" name="Picture 5"/>
          <p:cNvPicPr>
            <a:picLocks noChangeAspect="1" noChangeArrowheads="1"/>
          </p:cNvPicPr>
          <p:nvPr/>
        </p:nvPicPr>
        <p:blipFill>
          <a:blip r:embed="rId2" cstate="print"/>
          <a:srcRect/>
          <a:stretch>
            <a:fillRect/>
          </a:stretch>
        </p:blipFill>
        <p:spPr bwMode="auto">
          <a:xfrm>
            <a:off x="868893" y="548680"/>
            <a:ext cx="7303507" cy="5976664"/>
          </a:xfrm>
          <a:prstGeom prst="rect">
            <a:avLst/>
          </a:prstGeom>
          <a:noFill/>
          <a:ln w="9525">
            <a:noFill/>
            <a:miter lim="800000"/>
            <a:headEnd/>
            <a:tailEnd/>
          </a:ln>
        </p:spPr>
      </p:pic>
      <p:sp>
        <p:nvSpPr>
          <p:cNvPr id="12" name="11 Rectángulo"/>
          <p:cNvSpPr/>
          <p:nvPr/>
        </p:nvSpPr>
        <p:spPr>
          <a:xfrm>
            <a:off x="0" y="49848"/>
            <a:ext cx="9144000" cy="461665"/>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base">
              <a:spcBef>
                <a:spcPct val="0"/>
              </a:spcBef>
              <a:spcAft>
                <a:spcPct val="0"/>
              </a:spcAft>
              <a:defRPr/>
            </a:pPr>
            <a:r>
              <a:rPr lang="es-CO" sz="2400" b="1" spc="150" dirty="0" smtClean="0">
                <a:ln w="11430"/>
                <a:solidFill>
                  <a:srgbClr val="0070C0"/>
                </a:solidFill>
                <a:effectLst>
                  <a:outerShdw blurRad="25400" algn="tl" rotWithShape="0">
                    <a:srgbClr val="000000">
                      <a:alpha val="43000"/>
                    </a:srgbClr>
                  </a:outerShdw>
                </a:effectLst>
                <a:latin typeface="Arial Black" pitchFamily="34" charset="0"/>
              </a:rPr>
              <a:t>Ministerio de Defensa Nacional - Colombia</a:t>
            </a:r>
            <a:endParaRPr lang="es-ES" sz="2400" b="1" spc="150" dirty="0" smtClean="0">
              <a:ln w="11430"/>
              <a:solidFill>
                <a:srgbClr val="0070C0"/>
              </a:solidFill>
              <a:effectLst>
                <a:outerShdw blurRad="25400" algn="tl" rotWithShape="0">
                  <a:srgbClr val="000000">
                    <a:alpha val="43000"/>
                  </a:srgbClr>
                </a:outerShdw>
              </a:effectLst>
              <a:latin typeface="Arial Black" pitchFamily="34" charset="0"/>
            </a:endParaRPr>
          </a:p>
        </p:txBody>
      </p:sp>
    </p:spTree>
    <p:extLst>
      <p:ext uri="{BB962C8B-B14F-4D97-AF65-F5344CB8AC3E}">
        <p14:creationId xmlns:p14="http://schemas.microsoft.com/office/powerpoint/2010/main" val="37575495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188640"/>
            <a:ext cx="7772400" cy="1470025"/>
          </a:xfrm>
        </p:spPr>
        <p:txBody>
          <a:bodyPr/>
          <a:lstStyle/>
          <a:p>
            <a:r>
              <a:rPr lang="es-CO" dirty="0" smtClean="0"/>
              <a:t>PREGUNTAS</a:t>
            </a:r>
            <a:endParaRPr lang="es-CO" dirty="0"/>
          </a:p>
        </p:txBody>
      </p:sp>
      <p:sp>
        <p:nvSpPr>
          <p:cNvPr id="3" name="2 Subtítulo"/>
          <p:cNvSpPr>
            <a:spLocks noGrp="1"/>
          </p:cNvSpPr>
          <p:nvPr>
            <p:ph type="subTitle" idx="1"/>
          </p:nvPr>
        </p:nvSpPr>
        <p:spPr>
          <a:xfrm>
            <a:off x="179512" y="1484784"/>
            <a:ext cx="8784976" cy="4730080"/>
          </a:xfrm>
        </p:spPr>
        <p:txBody>
          <a:bodyPr>
            <a:normAutofit fontScale="70000" lnSpcReduction="20000"/>
          </a:bodyPr>
          <a:lstStyle/>
          <a:p>
            <a:pPr algn="l"/>
            <a:r>
              <a:rPr lang="es-CO" b="1" i="1" dirty="0"/>
              <a:t>Sesión 3: Redes colaborativas, compartir </a:t>
            </a:r>
            <a:r>
              <a:rPr lang="es-CO" b="1" i="1" dirty="0" smtClean="0"/>
              <a:t>información</a:t>
            </a:r>
          </a:p>
          <a:p>
            <a:pPr algn="l"/>
            <a:endParaRPr lang="es-CO" dirty="0"/>
          </a:p>
          <a:p>
            <a:pPr lvl="0" algn="l"/>
            <a:r>
              <a:rPr lang="es-CO" i="1" dirty="0"/>
              <a:t>¿Su compañía ha realizado algún trabajo de manejo de </a:t>
            </a:r>
            <a:r>
              <a:rPr lang="es-CO" i="1" dirty="0" err="1"/>
              <a:t>ciber</a:t>
            </a:r>
            <a:r>
              <a:rPr lang="es-CO" i="1" dirty="0"/>
              <a:t>-riesgos de forma directa con los clientes?</a:t>
            </a:r>
          </a:p>
          <a:p>
            <a:pPr lvl="0" algn="l"/>
            <a:r>
              <a:rPr lang="en-US" i="1" dirty="0" smtClean="0"/>
              <a:t>¿Has </a:t>
            </a:r>
            <a:r>
              <a:rPr lang="en-US" i="1" dirty="0"/>
              <a:t>your company done any work in cyber-risk management directly with customers?</a:t>
            </a:r>
          </a:p>
          <a:p>
            <a:pPr lvl="0" algn="l"/>
            <a:endParaRPr lang="es-CO" i="1" dirty="0"/>
          </a:p>
          <a:p>
            <a:pPr lvl="0" algn="l"/>
            <a:r>
              <a:rPr lang="es-CO" i="1" dirty="0"/>
              <a:t>¿Su compañía ha trabaja en alianza con otros actores del mercado</a:t>
            </a:r>
            <a:r>
              <a:rPr lang="es-CO" i="1" dirty="0" smtClean="0"/>
              <a:t>?</a:t>
            </a:r>
          </a:p>
          <a:p>
            <a:pPr lvl="0" algn="l"/>
            <a:r>
              <a:rPr lang="en-US" i="1" dirty="0"/>
              <a:t>¿Is your company working in partnership with other market players?</a:t>
            </a:r>
          </a:p>
          <a:p>
            <a:pPr algn="l"/>
            <a:endParaRPr lang="es-CO" i="1" dirty="0"/>
          </a:p>
          <a:p>
            <a:pPr algn="l"/>
            <a:r>
              <a:rPr lang="es-CO" i="1" dirty="0"/>
              <a:t>¿Su compañía ha trabaja en alianza con el gobierno para el manejo del </a:t>
            </a:r>
            <a:r>
              <a:rPr lang="es-CO" i="1" dirty="0" err="1"/>
              <a:t>ciber</a:t>
            </a:r>
            <a:r>
              <a:rPr lang="es-CO" i="1" dirty="0"/>
              <a:t>-riegos</a:t>
            </a:r>
            <a:r>
              <a:rPr lang="es-CO" i="1" dirty="0" smtClean="0"/>
              <a:t>?</a:t>
            </a:r>
          </a:p>
          <a:p>
            <a:pPr lvl="0" algn="l"/>
            <a:r>
              <a:rPr lang="en-US" i="1" dirty="0"/>
              <a:t>¿Is your company working in partnership with the government in the management of cyber risk</a:t>
            </a:r>
            <a:r>
              <a:rPr lang="en-US" i="1" dirty="0" smtClean="0"/>
              <a:t>?</a:t>
            </a:r>
            <a:endParaRPr lang="en-US" i="1" dirty="0"/>
          </a:p>
        </p:txBody>
      </p:sp>
    </p:spTree>
    <p:extLst>
      <p:ext uri="{BB962C8B-B14F-4D97-AF65-F5344CB8AC3E}">
        <p14:creationId xmlns:p14="http://schemas.microsoft.com/office/powerpoint/2010/main" val="3773698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539552" y="404664"/>
            <a:ext cx="7772400" cy="1470025"/>
          </a:xfrm>
        </p:spPr>
        <p:txBody>
          <a:bodyPr/>
          <a:lstStyle/>
          <a:p>
            <a:r>
              <a:rPr lang="es-CO" dirty="0" smtClean="0"/>
              <a:t>SESIÓN 4</a:t>
            </a:r>
            <a:endParaRPr lang="es-CO" dirty="0"/>
          </a:p>
        </p:txBody>
      </p:sp>
      <p:sp>
        <p:nvSpPr>
          <p:cNvPr id="3" name="2 Subtítulo"/>
          <p:cNvSpPr>
            <a:spLocks noGrp="1"/>
          </p:cNvSpPr>
          <p:nvPr>
            <p:ph type="subTitle" idx="1"/>
          </p:nvPr>
        </p:nvSpPr>
        <p:spPr>
          <a:xfrm>
            <a:off x="1187624" y="2204864"/>
            <a:ext cx="6400800" cy="1752600"/>
          </a:xfrm>
        </p:spPr>
        <p:txBody>
          <a:bodyPr>
            <a:noAutofit/>
          </a:bodyPr>
          <a:lstStyle/>
          <a:p>
            <a:r>
              <a:rPr lang="es-CO" sz="1800" b="1" i="1" dirty="0"/>
              <a:t>Conclusiones día 2</a:t>
            </a:r>
            <a:endParaRPr lang="es-CO" sz="1800" dirty="0"/>
          </a:p>
          <a:p>
            <a:pPr lvl="0"/>
            <a:r>
              <a:rPr lang="es-CO" sz="1800" dirty="0"/>
              <a:t>Selección de un voluntario para moderar la sesión de conclusiones </a:t>
            </a:r>
          </a:p>
          <a:p>
            <a:pPr lvl="0"/>
            <a:r>
              <a:rPr lang="es-CO" sz="1800" dirty="0"/>
              <a:t>Compartir los principales aspectos de aprendizaje del día para cada uno de los participantes</a:t>
            </a:r>
          </a:p>
          <a:p>
            <a:r>
              <a:rPr lang="es-CO" sz="1800" dirty="0"/>
              <a:t>Lectura final de las conclusiones</a:t>
            </a:r>
            <a:r>
              <a:rPr lang="es-CO" sz="1800" dirty="0" smtClean="0"/>
              <a:t>.</a:t>
            </a:r>
          </a:p>
          <a:p>
            <a:endParaRPr lang="es-CO" sz="1800" dirty="0" smtClean="0"/>
          </a:p>
          <a:p>
            <a:r>
              <a:rPr lang="en-US" sz="1800" b="1" dirty="0"/>
              <a:t>Conclusions Day 2</a:t>
            </a:r>
            <a:endParaRPr lang="es-CO" sz="1800" dirty="0"/>
          </a:p>
          <a:p>
            <a:r>
              <a:rPr lang="en-US" sz="1800" dirty="0"/>
              <a:t>- Selection of a volunteer to moderate the session of conclusions</a:t>
            </a:r>
            <a:endParaRPr lang="es-CO" sz="1800" dirty="0"/>
          </a:p>
          <a:p>
            <a:r>
              <a:rPr lang="en-US" sz="1800" dirty="0"/>
              <a:t>- Share the principal aspects of learning from day one from each of the participants</a:t>
            </a:r>
            <a:endParaRPr lang="es-CO" sz="1800" dirty="0"/>
          </a:p>
          <a:p>
            <a:r>
              <a:rPr lang="en-US" sz="1800" dirty="0"/>
              <a:t>- Final summary of the conclusions</a:t>
            </a:r>
            <a:endParaRPr lang="es-CO" sz="1800" dirty="0"/>
          </a:p>
        </p:txBody>
      </p:sp>
    </p:spTree>
    <p:extLst>
      <p:ext uri="{BB962C8B-B14F-4D97-AF65-F5344CB8AC3E}">
        <p14:creationId xmlns:p14="http://schemas.microsoft.com/office/powerpoint/2010/main" val="3073801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131840" y="332656"/>
            <a:ext cx="3239606" cy="523220"/>
          </a:xfrm>
          <a:prstGeom prst="rect">
            <a:avLst/>
          </a:prstGeom>
        </p:spPr>
        <p:txBody>
          <a:bodyPr>
            <a:noAutofit/>
          </a:bodyPr>
          <a:lstStyle>
            <a:defPPr>
              <a:defRPr lang="es-CO"/>
            </a:defPPr>
            <a:lvl1pPr algn="ctr">
              <a:spcBef>
                <a:spcPct val="0"/>
              </a:spcBef>
              <a:buNone/>
              <a:defRPr sz="2800" b="1" spc="150">
                <a:ln w="11430"/>
                <a:solidFill>
                  <a:srgbClr val="0070C0"/>
                </a:solidFill>
                <a:effectLst>
                  <a:outerShdw blurRad="25400" algn="tl" rotWithShape="0">
                    <a:srgbClr val="000000">
                      <a:alpha val="43000"/>
                    </a:srgbClr>
                  </a:outerShdw>
                </a:effectLst>
                <a:latin typeface="Arial Black" pitchFamily="34" charset="0"/>
              </a:defRPr>
            </a:lvl1pPr>
          </a:lstStyle>
          <a:p>
            <a:r>
              <a:rPr lang="es-CO" dirty="0"/>
              <a:t>CASO </a:t>
            </a:r>
            <a:r>
              <a:rPr lang="es-CO" dirty="0" smtClean="0"/>
              <a:t>TARGET</a:t>
            </a:r>
          </a:p>
          <a:p>
            <a:r>
              <a:rPr lang="es-CO" sz="1600" dirty="0" smtClean="0"/>
              <a:t>TARGET Case</a:t>
            </a:r>
            <a:endParaRPr lang="es-CO" dirty="0"/>
          </a:p>
        </p:txBody>
      </p:sp>
      <p:sp>
        <p:nvSpPr>
          <p:cNvPr id="3" name="2 CuadroTexto"/>
          <p:cNvSpPr txBox="1"/>
          <p:nvPr/>
        </p:nvSpPr>
        <p:spPr>
          <a:xfrm>
            <a:off x="107504" y="6551766"/>
            <a:ext cx="7528023" cy="253916"/>
          </a:xfrm>
          <a:prstGeom prst="rect">
            <a:avLst/>
          </a:prstGeom>
          <a:noFill/>
        </p:spPr>
        <p:txBody>
          <a:bodyPr wrap="none" rtlCol="0">
            <a:spAutoFit/>
          </a:bodyPr>
          <a:lstStyle/>
          <a:p>
            <a:r>
              <a:rPr lang="es-CO" sz="1050" dirty="0" smtClean="0"/>
              <a:t>Fuente: </a:t>
            </a:r>
            <a:r>
              <a:rPr lang="es-CO" sz="1050" dirty="0" err="1"/>
              <a:t>Deloitte</a:t>
            </a:r>
            <a:r>
              <a:rPr lang="es-CO" sz="1050" dirty="0"/>
              <a:t> 2016. </a:t>
            </a:r>
            <a:r>
              <a:rPr lang="es-CO" sz="1050" dirty="0" err="1"/>
              <a:t>Cyber</a:t>
            </a:r>
            <a:r>
              <a:rPr lang="es-CO" sz="1050" dirty="0"/>
              <a:t> </a:t>
            </a:r>
            <a:r>
              <a:rPr lang="es-CO" sz="1050" dirty="0" err="1"/>
              <a:t>Risk</a:t>
            </a:r>
            <a:r>
              <a:rPr lang="es-CO" sz="1050" dirty="0"/>
              <a:t> &amp; </a:t>
            </a:r>
            <a:r>
              <a:rPr lang="es-CO" sz="1050" dirty="0" err="1"/>
              <a:t>Information</a:t>
            </a:r>
            <a:r>
              <a:rPr lang="es-CO" sz="1050" dirty="0"/>
              <a:t> Security </a:t>
            </a:r>
            <a:r>
              <a:rPr lang="es-CO" sz="1050" dirty="0" err="1"/>
              <a:t>Study</a:t>
            </a:r>
            <a:r>
              <a:rPr lang="es-CO" sz="1050" dirty="0"/>
              <a:t> – Latinoamérica. Para más información contacte a </a:t>
            </a:r>
            <a:r>
              <a:rPr lang="es-CO" sz="1050" dirty="0" err="1"/>
              <a:t>Deloitte</a:t>
            </a:r>
            <a:r>
              <a:rPr lang="es-CO" sz="1050" dirty="0"/>
              <a:t> &amp; Co. S.A</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789" t="22746" r="12210" b="10436"/>
          <a:stretch/>
        </p:blipFill>
        <p:spPr bwMode="auto">
          <a:xfrm>
            <a:off x="118181" y="1340767"/>
            <a:ext cx="8846307" cy="4430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rriba"/>
          <p:cNvSpPr/>
          <p:nvPr/>
        </p:nvSpPr>
        <p:spPr>
          <a:xfrm>
            <a:off x="467544" y="5085184"/>
            <a:ext cx="720080" cy="1296144"/>
          </a:xfrm>
          <a:prstGeom prst="upArrow">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s-CO" sz="1000" dirty="0" smtClean="0"/>
              <a:t>Robo de Credencial de un proveedor</a:t>
            </a:r>
            <a:endParaRPr lang="es-CO" sz="1000" dirty="0"/>
          </a:p>
        </p:txBody>
      </p:sp>
      <p:sp>
        <p:nvSpPr>
          <p:cNvPr id="6" name="5 Flecha arriba"/>
          <p:cNvSpPr/>
          <p:nvPr/>
        </p:nvSpPr>
        <p:spPr>
          <a:xfrm>
            <a:off x="1475656" y="4509120"/>
            <a:ext cx="576064" cy="864096"/>
          </a:xfrm>
          <a:prstGeom prst="upArrow">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s-CO" sz="1000" dirty="0" smtClean="0"/>
              <a:t>Violan la red</a:t>
            </a:r>
            <a:endParaRPr lang="es-CO" sz="1000" dirty="0"/>
          </a:p>
        </p:txBody>
      </p:sp>
      <p:sp>
        <p:nvSpPr>
          <p:cNvPr id="7" name="6 Flecha arriba"/>
          <p:cNvSpPr/>
          <p:nvPr/>
        </p:nvSpPr>
        <p:spPr>
          <a:xfrm>
            <a:off x="2411760" y="5661248"/>
            <a:ext cx="576064" cy="864096"/>
          </a:xfrm>
          <a:prstGeom prst="upArrow">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s-CO" sz="1000" dirty="0" smtClean="0"/>
              <a:t>Prueban el malware</a:t>
            </a:r>
            <a:endParaRPr lang="es-CO" sz="1000" dirty="0"/>
          </a:p>
        </p:txBody>
      </p:sp>
      <p:sp>
        <p:nvSpPr>
          <p:cNvPr id="8" name="7 Flecha arriba"/>
          <p:cNvSpPr/>
          <p:nvPr/>
        </p:nvSpPr>
        <p:spPr>
          <a:xfrm>
            <a:off x="3275856" y="5085184"/>
            <a:ext cx="576064" cy="864096"/>
          </a:xfrm>
          <a:prstGeom prst="upArrow">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s-CO" sz="1000" dirty="0" smtClean="0"/>
              <a:t>Instalan el malware</a:t>
            </a:r>
            <a:endParaRPr lang="es-CO" sz="1000" dirty="0"/>
          </a:p>
        </p:txBody>
      </p:sp>
      <p:sp>
        <p:nvSpPr>
          <p:cNvPr id="9" name="8 Flecha arriba"/>
          <p:cNvSpPr/>
          <p:nvPr/>
        </p:nvSpPr>
        <p:spPr>
          <a:xfrm>
            <a:off x="4355976" y="5661248"/>
            <a:ext cx="576064" cy="864096"/>
          </a:xfrm>
          <a:prstGeom prst="upArrow">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s-CO" sz="1000" dirty="0" smtClean="0"/>
              <a:t>Actualizan el malware</a:t>
            </a:r>
            <a:endParaRPr lang="es-CO" sz="1000" dirty="0"/>
          </a:p>
        </p:txBody>
      </p:sp>
      <p:sp>
        <p:nvSpPr>
          <p:cNvPr id="10" name="9 Flecha arriba"/>
          <p:cNvSpPr/>
          <p:nvPr/>
        </p:nvSpPr>
        <p:spPr>
          <a:xfrm>
            <a:off x="6228184" y="4509120"/>
            <a:ext cx="576064" cy="1262560"/>
          </a:xfrm>
          <a:prstGeom prst="upArrow">
            <a:avLst/>
          </a:prstGeom>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s-CO" sz="1000" dirty="0" smtClean="0"/>
              <a:t>Atacantes pierden el control</a:t>
            </a:r>
            <a:endParaRPr lang="es-CO" sz="1000" dirty="0"/>
          </a:p>
        </p:txBody>
      </p:sp>
    </p:spTree>
    <p:extLst>
      <p:ext uri="{BB962C8B-B14F-4D97-AF65-F5344CB8AC3E}">
        <p14:creationId xmlns:p14="http://schemas.microsoft.com/office/powerpoint/2010/main" val="1473576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472008" y="188640"/>
            <a:ext cx="7772400" cy="57606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2800" b="1" spc="150" dirty="0" smtClean="0">
                <a:ln w="11430"/>
                <a:solidFill>
                  <a:srgbClr val="0070C0"/>
                </a:solidFill>
                <a:effectLst>
                  <a:outerShdw blurRad="25400" algn="tl" rotWithShape="0">
                    <a:srgbClr val="000000">
                      <a:alpha val="43000"/>
                    </a:srgbClr>
                  </a:outerShdw>
                </a:effectLst>
                <a:latin typeface="Arial Black" pitchFamily="34" charset="0"/>
                <a:ea typeface="+mn-ea"/>
                <a:cs typeface="+mn-cs"/>
              </a:rPr>
              <a:t>Caso Ashley Madison </a:t>
            </a:r>
          </a:p>
          <a:p>
            <a:r>
              <a:rPr lang="es-MX" sz="1600" b="1" spc="150" dirty="0">
                <a:ln w="11430"/>
                <a:solidFill>
                  <a:srgbClr val="0070C0"/>
                </a:solidFill>
                <a:effectLst>
                  <a:outerShdw blurRad="25400" algn="tl" rotWithShape="0">
                    <a:srgbClr val="000000">
                      <a:alpha val="43000"/>
                    </a:srgbClr>
                  </a:outerShdw>
                </a:effectLst>
                <a:latin typeface="Arial Black" pitchFamily="34" charset="0"/>
              </a:rPr>
              <a:t>Ashley Madison </a:t>
            </a:r>
            <a:r>
              <a:rPr lang="es-MX" sz="1600" b="1" spc="150" dirty="0" smtClean="0">
                <a:ln w="11430"/>
                <a:solidFill>
                  <a:srgbClr val="0070C0"/>
                </a:solidFill>
                <a:effectLst>
                  <a:outerShdw blurRad="25400" algn="tl" rotWithShape="0">
                    <a:srgbClr val="000000">
                      <a:alpha val="43000"/>
                    </a:srgbClr>
                  </a:outerShdw>
                </a:effectLst>
                <a:latin typeface="Arial Black" pitchFamily="34" charset="0"/>
                <a:ea typeface="+mn-ea"/>
                <a:cs typeface="+mn-cs"/>
              </a:rPr>
              <a:t>Case</a:t>
            </a:r>
            <a:endParaRPr lang="es-MX" sz="1600" b="1" spc="150" dirty="0">
              <a:ln w="11430"/>
              <a:solidFill>
                <a:srgbClr val="0070C0"/>
              </a:solidFill>
              <a:effectLst>
                <a:outerShdw blurRad="25400" algn="tl" rotWithShape="0">
                  <a:srgbClr val="000000">
                    <a:alpha val="43000"/>
                  </a:srgbClr>
                </a:outerShdw>
              </a:effectLst>
              <a:latin typeface="Arial Black" pitchFamily="34" charset="0"/>
              <a:ea typeface="+mn-ea"/>
              <a:cs typeface="+mn-cs"/>
            </a:endParaRPr>
          </a:p>
        </p:txBody>
      </p:sp>
      <p:graphicFrame>
        <p:nvGraphicFramePr>
          <p:cNvPr id="3" name="2 Diagrama"/>
          <p:cNvGraphicFramePr/>
          <p:nvPr>
            <p:extLst>
              <p:ext uri="{D42A27DB-BD31-4B8C-83A1-F6EECF244321}">
                <p14:modId xmlns:p14="http://schemas.microsoft.com/office/powerpoint/2010/main" val="995144607"/>
              </p:ext>
            </p:extLst>
          </p:nvPr>
        </p:nvGraphicFramePr>
        <p:xfrm>
          <a:off x="-252536" y="1268760"/>
          <a:ext cx="9145016"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CuadroTexto"/>
          <p:cNvSpPr txBox="1"/>
          <p:nvPr/>
        </p:nvSpPr>
        <p:spPr>
          <a:xfrm>
            <a:off x="2699792" y="6451342"/>
            <a:ext cx="5988371" cy="276999"/>
          </a:xfrm>
          <a:prstGeom prst="rect">
            <a:avLst/>
          </a:prstGeom>
          <a:noFill/>
        </p:spPr>
        <p:txBody>
          <a:bodyPr wrap="none" rtlCol="0">
            <a:spAutoFit/>
          </a:bodyPr>
          <a:lstStyle/>
          <a:p>
            <a:r>
              <a:rPr lang="es-CO" sz="1200" b="1" dirty="0" smtClean="0"/>
              <a:t>Fuente: </a:t>
            </a:r>
            <a:r>
              <a:rPr lang="es-MX" sz="1200" u="sng" dirty="0">
                <a:hlinkClick r:id="rId7"/>
              </a:rPr>
              <a:t>http://www.welivesecurity.com/la-es/2015/08/31/caso-ashley-madison-cronologia</a:t>
            </a:r>
            <a:r>
              <a:rPr lang="es-MX" sz="1200" u="sng" dirty="0" smtClean="0">
                <a:hlinkClick r:id="rId7"/>
              </a:rPr>
              <a:t>/</a:t>
            </a:r>
            <a:r>
              <a:rPr lang="es-CO" sz="1200" b="1" dirty="0" smtClean="0"/>
              <a:t> </a:t>
            </a:r>
            <a:endParaRPr lang="es-CO" sz="1200" b="1" dirty="0"/>
          </a:p>
        </p:txBody>
      </p:sp>
      <p:cxnSp>
        <p:nvCxnSpPr>
          <p:cNvPr id="10" name="9 Conector angular"/>
          <p:cNvCxnSpPr/>
          <p:nvPr/>
        </p:nvCxnSpPr>
        <p:spPr>
          <a:xfrm flipV="1">
            <a:off x="3933535" y="1429924"/>
            <a:ext cx="432048" cy="288032"/>
          </a:xfrm>
          <a:prstGeom prst="bentConnector3">
            <a:avLst/>
          </a:prstGeom>
          <a:ln>
            <a:tailEnd type="arrow"/>
          </a:ln>
        </p:spPr>
        <p:style>
          <a:lnRef idx="1">
            <a:schemeClr val="dk1"/>
          </a:lnRef>
          <a:fillRef idx="0">
            <a:schemeClr val="dk1"/>
          </a:fillRef>
          <a:effectRef idx="0">
            <a:schemeClr val="dk1"/>
          </a:effectRef>
          <a:fontRef idx="minor">
            <a:schemeClr val="tx1"/>
          </a:fontRef>
        </p:style>
      </p:cxnSp>
      <p:sp>
        <p:nvSpPr>
          <p:cNvPr id="12" name="11 Marco"/>
          <p:cNvSpPr/>
          <p:nvPr/>
        </p:nvSpPr>
        <p:spPr>
          <a:xfrm>
            <a:off x="4365584" y="1196752"/>
            <a:ext cx="1831399" cy="720080"/>
          </a:xfrm>
          <a:prstGeom prst="frame">
            <a:avLst>
              <a:gd name="adj1" fmla="val 75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12 CuadroTexto"/>
          <p:cNvSpPr txBox="1"/>
          <p:nvPr/>
        </p:nvSpPr>
        <p:spPr>
          <a:xfrm>
            <a:off x="4540799" y="1279793"/>
            <a:ext cx="1656184" cy="553998"/>
          </a:xfrm>
          <a:prstGeom prst="rect">
            <a:avLst/>
          </a:prstGeom>
          <a:noFill/>
        </p:spPr>
        <p:txBody>
          <a:bodyPr wrap="square" rtlCol="0">
            <a:spAutoFit/>
          </a:bodyPr>
          <a:lstStyle/>
          <a:p>
            <a:r>
              <a:rPr lang="en-US" sz="1000" b="1" dirty="0"/>
              <a:t>July 19: </a:t>
            </a:r>
            <a:r>
              <a:rPr lang="en-US" sz="1000" dirty="0"/>
              <a:t>Hackers revealed details of two members of Ashley Madison</a:t>
            </a:r>
            <a:endParaRPr lang="es-MX" sz="1000" dirty="0"/>
          </a:p>
        </p:txBody>
      </p:sp>
      <p:cxnSp>
        <p:nvCxnSpPr>
          <p:cNvPr id="15" name="14 Conector angular"/>
          <p:cNvCxnSpPr/>
          <p:nvPr/>
        </p:nvCxnSpPr>
        <p:spPr>
          <a:xfrm rot="5400000">
            <a:off x="2195736" y="5085184"/>
            <a:ext cx="360040" cy="360040"/>
          </a:xfrm>
          <a:prstGeom prst="bentConnector3">
            <a:avLst/>
          </a:prstGeom>
          <a:ln>
            <a:tailEnd type="arrow"/>
          </a:ln>
        </p:spPr>
        <p:style>
          <a:lnRef idx="1">
            <a:schemeClr val="dk1"/>
          </a:lnRef>
          <a:fillRef idx="0">
            <a:schemeClr val="dk1"/>
          </a:fillRef>
          <a:effectRef idx="0">
            <a:schemeClr val="dk1"/>
          </a:effectRef>
          <a:fontRef idx="minor">
            <a:schemeClr val="tx1"/>
          </a:fontRef>
        </p:style>
      </p:cxnSp>
      <p:sp>
        <p:nvSpPr>
          <p:cNvPr id="16" name="15 Marco"/>
          <p:cNvSpPr/>
          <p:nvPr/>
        </p:nvSpPr>
        <p:spPr>
          <a:xfrm>
            <a:off x="755575" y="5445224"/>
            <a:ext cx="1728193" cy="1002595"/>
          </a:xfrm>
          <a:prstGeom prst="frame">
            <a:avLst>
              <a:gd name="adj1" fmla="val 5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16 CuadroTexto"/>
          <p:cNvSpPr txBox="1"/>
          <p:nvPr/>
        </p:nvSpPr>
        <p:spPr>
          <a:xfrm>
            <a:off x="809328" y="5515634"/>
            <a:ext cx="1746448" cy="861774"/>
          </a:xfrm>
          <a:prstGeom prst="rect">
            <a:avLst/>
          </a:prstGeom>
          <a:noFill/>
        </p:spPr>
        <p:txBody>
          <a:bodyPr wrap="square" rtlCol="0">
            <a:spAutoFit/>
          </a:bodyPr>
          <a:lstStyle/>
          <a:p>
            <a:r>
              <a:rPr lang="en-US" sz="1000" b="1" dirty="0"/>
              <a:t>May 25, 2015: </a:t>
            </a:r>
            <a:r>
              <a:rPr lang="en-US" sz="1000" dirty="0"/>
              <a:t>The Security Director Ashley Madison discussed in private security priority issues with the Executive Chairman</a:t>
            </a:r>
            <a:endParaRPr lang="es-MX" sz="1000" dirty="0"/>
          </a:p>
        </p:txBody>
      </p:sp>
      <p:cxnSp>
        <p:nvCxnSpPr>
          <p:cNvPr id="21" name="20 Conector angular"/>
          <p:cNvCxnSpPr/>
          <p:nvPr/>
        </p:nvCxnSpPr>
        <p:spPr>
          <a:xfrm rot="5400000">
            <a:off x="5616116" y="4833156"/>
            <a:ext cx="504056" cy="144016"/>
          </a:xfrm>
          <a:prstGeom prst="bentConnector3">
            <a:avLst/>
          </a:prstGeom>
          <a:ln>
            <a:tailEnd type="arrow"/>
          </a:ln>
        </p:spPr>
        <p:style>
          <a:lnRef idx="1">
            <a:schemeClr val="dk1"/>
          </a:lnRef>
          <a:fillRef idx="0">
            <a:schemeClr val="dk1"/>
          </a:fillRef>
          <a:effectRef idx="0">
            <a:schemeClr val="dk1"/>
          </a:effectRef>
          <a:fontRef idx="minor">
            <a:schemeClr val="tx1"/>
          </a:fontRef>
        </p:style>
      </p:cxnSp>
      <p:sp>
        <p:nvSpPr>
          <p:cNvPr id="22" name="21 Marco"/>
          <p:cNvSpPr/>
          <p:nvPr/>
        </p:nvSpPr>
        <p:spPr>
          <a:xfrm>
            <a:off x="3861527" y="5157192"/>
            <a:ext cx="2006617" cy="940485"/>
          </a:xfrm>
          <a:prstGeom prst="frame">
            <a:avLst>
              <a:gd name="adj1" fmla="val 56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4" name="23 CuadroTexto"/>
          <p:cNvSpPr txBox="1"/>
          <p:nvPr/>
        </p:nvSpPr>
        <p:spPr>
          <a:xfrm>
            <a:off x="3964735" y="5196547"/>
            <a:ext cx="1800200" cy="861774"/>
          </a:xfrm>
          <a:prstGeom prst="rect">
            <a:avLst/>
          </a:prstGeom>
          <a:noFill/>
        </p:spPr>
        <p:txBody>
          <a:bodyPr wrap="square" rtlCol="0">
            <a:spAutoFit/>
          </a:bodyPr>
          <a:lstStyle/>
          <a:p>
            <a:r>
              <a:rPr lang="en-US" sz="1000" b="1" dirty="0"/>
              <a:t>August 20: </a:t>
            </a:r>
            <a:r>
              <a:rPr lang="en-US" sz="1000" dirty="0"/>
              <a:t>hackers published about 20 gigabytes of customer information including personal emails from the CEO of AM</a:t>
            </a:r>
            <a:endParaRPr lang="es-MX" sz="1000" dirty="0"/>
          </a:p>
        </p:txBody>
      </p:sp>
      <p:cxnSp>
        <p:nvCxnSpPr>
          <p:cNvPr id="26" name="25 Conector angular"/>
          <p:cNvCxnSpPr/>
          <p:nvPr/>
        </p:nvCxnSpPr>
        <p:spPr>
          <a:xfrm rot="5400000">
            <a:off x="8394278" y="4791299"/>
            <a:ext cx="432048" cy="155723"/>
          </a:xfrm>
          <a:prstGeom prst="bentConnector3">
            <a:avLst/>
          </a:prstGeom>
          <a:ln>
            <a:tailEnd type="arrow"/>
          </a:ln>
        </p:spPr>
        <p:style>
          <a:lnRef idx="1">
            <a:schemeClr val="dk1"/>
          </a:lnRef>
          <a:fillRef idx="0">
            <a:schemeClr val="dk1"/>
          </a:fillRef>
          <a:effectRef idx="0">
            <a:schemeClr val="dk1"/>
          </a:effectRef>
          <a:fontRef idx="minor">
            <a:schemeClr val="tx1"/>
          </a:fontRef>
        </p:style>
      </p:cxnSp>
      <p:sp>
        <p:nvSpPr>
          <p:cNvPr id="27" name="26 Marco"/>
          <p:cNvSpPr/>
          <p:nvPr/>
        </p:nvSpPr>
        <p:spPr>
          <a:xfrm>
            <a:off x="6196983" y="5085184"/>
            <a:ext cx="2839513" cy="1292224"/>
          </a:xfrm>
          <a:prstGeom prst="frame">
            <a:avLst>
              <a:gd name="adj1" fmla="val 52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8" name="27 CuadroTexto"/>
          <p:cNvSpPr txBox="1"/>
          <p:nvPr/>
        </p:nvSpPr>
        <p:spPr>
          <a:xfrm>
            <a:off x="6196983" y="5196547"/>
            <a:ext cx="2806820" cy="1015663"/>
          </a:xfrm>
          <a:prstGeom prst="rect">
            <a:avLst/>
          </a:prstGeom>
          <a:noFill/>
        </p:spPr>
        <p:txBody>
          <a:bodyPr wrap="square" rtlCol="0">
            <a:spAutoFit/>
          </a:bodyPr>
          <a:lstStyle/>
          <a:p>
            <a:r>
              <a:rPr lang="en-US" sz="1000" b="1" dirty="0"/>
              <a:t>August 21, 2015: </a:t>
            </a:r>
            <a:r>
              <a:rPr lang="en-US" sz="1000" dirty="0"/>
              <a:t>Group (hackers) said security was "bad" and that "no one was watching." He added: "The only thing we found was a segmented network. You could use the password 'pass1234' to enter from the Internet to the VPN and the root directory of all servers. "</a:t>
            </a:r>
            <a:endParaRPr lang="es-MX" sz="1000" dirty="0"/>
          </a:p>
        </p:txBody>
      </p:sp>
    </p:spTree>
    <p:extLst>
      <p:ext uri="{BB962C8B-B14F-4D97-AF65-F5344CB8AC3E}">
        <p14:creationId xmlns:p14="http://schemas.microsoft.com/office/powerpoint/2010/main" val="2521871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686" t="30575" r="15543" b="6250"/>
          <a:stretch/>
        </p:blipFill>
        <p:spPr bwMode="auto">
          <a:xfrm>
            <a:off x="72008" y="1546469"/>
            <a:ext cx="9036496" cy="45352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107504" y="6551766"/>
            <a:ext cx="3720890" cy="253916"/>
          </a:xfrm>
          <a:prstGeom prst="rect">
            <a:avLst/>
          </a:prstGeom>
          <a:noFill/>
        </p:spPr>
        <p:txBody>
          <a:bodyPr wrap="none" rtlCol="0">
            <a:spAutoFit/>
          </a:bodyPr>
          <a:lstStyle/>
          <a:p>
            <a:r>
              <a:rPr lang="es-CO" sz="1050" dirty="0" smtClean="0"/>
              <a:t>Fuente: </a:t>
            </a:r>
            <a:r>
              <a:rPr lang="es-CO" sz="1050" dirty="0" err="1"/>
              <a:t>Deloitte</a:t>
            </a:r>
            <a:r>
              <a:rPr lang="es-CO" sz="1050" dirty="0"/>
              <a:t> 2016. </a:t>
            </a:r>
            <a:r>
              <a:rPr lang="es-CO" sz="1050" dirty="0" err="1"/>
              <a:t>Cyber</a:t>
            </a:r>
            <a:r>
              <a:rPr lang="es-CO" sz="1050" dirty="0"/>
              <a:t> </a:t>
            </a:r>
            <a:r>
              <a:rPr lang="es-CO" sz="1050" dirty="0" err="1"/>
              <a:t>Risk</a:t>
            </a:r>
            <a:r>
              <a:rPr lang="es-CO" sz="1050" dirty="0"/>
              <a:t> &amp; </a:t>
            </a:r>
            <a:r>
              <a:rPr lang="es-CO" sz="1050" dirty="0" err="1"/>
              <a:t>Information</a:t>
            </a:r>
            <a:r>
              <a:rPr lang="es-CO" sz="1050" dirty="0"/>
              <a:t> Security </a:t>
            </a:r>
            <a:r>
              <a:rPr lang="es-CO" sz="1050" dirty="0" err="1" smtClean="0"/>
              <a:t>Study</a:t>
            </a:r>
            <a:endParaRPr lang="es-CO" sz="1050" dirty="0"/>
          </a:p>
        </p:txBody>
      </p:sp>
      <p:sp>
        <p:nvSpPr>
          <p:cNvPr id="4" name="1 Título"/>
          <p:cNvSpPr txBox="1">
            <a:spLocks/>
          </p:cNvSpPr>
          <p:nvPr/>
        </p:nvSpPr>
        <p:spPr>
          <a:xfrm>
            <a:off x="472008" y="188640"/>
            <a:ext cx="7772400" cy="57606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2800" b="1" spc="150" dirty="0" smtClean="0">
                <a:ln w="11430"/>
                <a:solidFill>
                  <a:srgbClr val="0070C0"/>
                </a:solidFill>
                <a:effectLst>
                  <a:outerShdw blurRad="25400" algn="tl" rotWithShape="0">
                    <a:srgbClr val="000000">
                      <a:alpha val="43000"/>
                    </a:srgbClr>
                  </a:outerShdw>
                </a:effectLst>
                <a:latin typeface="Arial Black" pitchFamily="34" charset="0"/>
                <a:ea typeface="+mn-ea"/>
                <a:cs typeface="+mn-cs"/>
              </a:rPr>
              <a:t>Caso SONY</a:t>
            </a:r>
          </a:p>
          <a:p>
            <a:r>
              <a:rPr lang="es-MX" sz="1600" b="1" spc="150" dirty="0" smtClean="0">
                <a:ln w="11430"/>
                <a:solidFill>
                  <a:srgbClr val="0070C0"/>
                </a:solidFill>
                <a:effectLst>
                  <a:outerShdw blurRad="25400" algn="tl" rotWithShape="0">
                    <a:srgbClr val="000000">
                      <a:alpha val="43000"/>
                    </a:srgbClr>
                  </a:outerShdw>
                </a:effectLst>
                <a:latin typeface="Arial Black" pitchFamily="34" charset="0"/>
                <a:ea typeface="+mn-ea"/>
                <a:cs typeface="+mn-cs"/>
              </a:rPr>
              <a:t>SONY Case</a:t>
            </a:r>
            <a:r>
              <a:rPr lang="es-MX" sz="1600" b="1" spc="150" dirty="0" smtClean="0">
                <a:ln w="11430"/>
                <a:solidFill>
                  <a:srgbClr val="0070C0"/>
                </a:solidFill>
                <a:effectLst>
                  <a:outerShdw blurRad="25400" algn="tl" rotWithShape="0">
                    <a:srgbClr val="000000">
                      <a:alpha val="43000"/>
                    </a:srgbClr>
                  </a:outerShdw>
                </a:effectLst>
                <a:latin typeface="Arial Black" pitchFamily="34" charset="0"/>
              </a:rPr>
              <a:t> </a:t>
            </a:r>
            <a:endParaRPr lang="es-MX" sz="1600" b="1" spc="150" dirty="0">
              <a:ln w="11430"/>
              <a:solidFill>
                <a:srgbClr val="0070C0"/>
              </a:solidFill>
              <a:effectLst>
                <a:outerShdw blurRad="25400" algn="tl" rotWithShape="0">
                  <a:srgbClr val="000000">
                    <a:alpha val="43000"/>
                  </a:srgbClr>
                </a:outerShdw>
              </a:effectLst>
              <a:latin typeface="Arial Black" pitchFamily="34" charset="0"/>
              <a:ea typeface="+mn-ea"/>
              <a:cs typeface="+mn-cs"/>
            </a:endParaRPr>
          </a:p>
        </p:txBody>
      </p:sp>
      <p:sp>
        <p:nvSpPr>
          <p:cNvPr id="2" name="1 Flecha abajo"/>
          <p:cNvSpPr/>
          <p:nvPr/>
        </p:nvSpPr>
        <p:spPr>
          <a:xfrm>
            <a:off x="827584" y="4293096"/>
            <a:ext cx="504056" cy="1080120"/>
          </a:xfrm>
          <a:prstGeom prst="down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s-CO" sz="900" dirty="0" smtClean="0"/>
              <a:t>Fuga de la película</a:t>
            </a:r>
            <a:endParaRPr lang="es-CO" sz="900" dirty="0"/>
          </a:p>
        </p:txBody>
      </p:sp>
      <p:sp>
        <p:nvSpPr>
          <p:cNvPr id="7" name="6 Flecha abajo"/>
          <p:cNvSpPr/>
          <p:nvPr/>
        </p:nvSpPr>
        <p:spPr>
          <a:xfrm rot="5400000">
            <a:off x="2885963" y="4191238"/>
            <a:ext cx="563761" cy="1080120"/>
          </a:xfrm>
          <a:prstGeom prst="down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s-CO" sz="900" dirty="0" smtClean="0"/>
              <a:t>Fuga de documentos</a:t>
            </a:r>
            <a:endParaRPr lang="es-CO" sz="900" dirty="0"/>
          </a:p>
        </p:txBody>
      </p:sp>
      <p:sp>
        <p:nvSpPr>
          <p:cNvPr id="8" name="7 Flecha abajo"/>
          <p:cNvSpPr/>
          <p:nvPr/>
        </p:nvSpPr>
        <p:spPr>
          <a:xfrm rot="5400000">
            <a:off x="3678051" y="5115037"/>
            <a:ext cx="563761" cy="1080120"/>
          </a:xfrm>
          <a:prstGeom prst="down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s-CO" sz="900" dirty="0" smtClean="0"/>
              <a:t>Fuga de credenciales</a:t>
            </a:r>
            <a:endParaRPr lang="es-CO" sz="900" dirty="0"/>
          </a:p>
        </p:txBody>
      </p:sp>
      <p:sp>
        <p:nvSpPr>
          <p:cNvPr id="9" name="8 Flecha abajo"/>
          <p:cNvSpPr/>
          <p:nvPr/>
        </p:nvSpPr>
        <p:spPr>
          <a:xfrm rot="10800000">
            <a:off x="4716017" y="4941167"/>
            <a:ext cx="563761" cy="1080120"/>
          </a:xfrm>
          <a:prstGeom prst="downArrow">
            <a:avLst/>
          </a:prstGeom>
        </p:spPr>
        <p:style>
          <a:lnRef idx="2">
            <a:schemeClr val="accent1"/>
          </a:lnRef>
          <a:fillRef idx="1">
            <a:schemeClr val="lt1"/>
          </a:fillRef>
          <a:effectRef idx="0">
            <a:schemeClr val="accent1"/>
          </a:effectRef>
          <a:fontRef idx="minor">
            <a:schemeClr val="dk1"/>
          </a:fontRef>
        </p:style>
        <p:txBody>
          <a:bodyPr vert="vert" rtlCol="0" anchor="t"/>
          <a:lstStyle/>
          <a:p>
            <a:pPr algn="ctr"/>
            <a:r>
              <a:rPr lang="es-CO" sz="900" dirty="0" smtClean="0"/>
              <a:t>Fuga de correos</a:t>
            </a:r>
            <a:endParaRPr lang="es-CO" sz="900" dirty="0"/>
          </a:p>
        </p:txBody>
      </p:sp>
      <p:sp>
        <p:nvSpPr>
          <p:cNvPr id="10" name="9 Flecha abajo"/>
          <p:cNvSpPr/>
          <p:nvPr/>
        </p:nvSpPr>
        <p:spPr>
          <a:xfrm rot="10800000">
            <a:off x="6240487" y="5085183"/>
            <a:ext cx="563761" cy="1080120"/>
          </a:xfrm>
          <a:prstGeom prst="downArrow">
            <a:avLst/>
          </a:prstGeom>
        </p:spPr>
        <p:style>
          <a:lnRef idx="2">
            <a:schemeClr val="accent1"/>
          </a:lnRef>
          <a:fillRef idx="1">
            <a:schemeClr val="lt1"/>
          </a:fillRef>
          <a:effectRef idx="0">
            <a:schemeClr val="accent1"/>
          </a:effectRef>
          <a:fontRef idx="minor">
            <a:schemeClr val="dk1"/>
          </a:fontRef>
        </p:style>
        <p:txBody>
          <a:bodyPr vert="vert" rtlCol="0" anchor="t"/>
          <a:lstStyle/>
          <a:p>
            <a:pPr algn="ctr"/>
            <a:r>
              <a:rPr lang="es-CO" sz="900" dirty="0" smtClean="0"/>
              <a:t>Amenazas</a:t>
            </a:r>
            <a:endParaRPr lang="es-CO" sz="900" dirty="0"/>
          </a:p>
        </p:txBody>
      </p:sp>
      <p:sp>
        <p:nvSpPr>
          <p:cNvPr id="5" name="4 CuadroTexto"/>
          <p:cNvSpPr txBox="1"/>
          <p:nvPr/>
        </p:nvSpPr>
        <p:spPr>
          <a:xfrm>
            <a:off x="106927" y="6320353"/>
            <a:ext cx="4177041" cy="276999"/>
          </a:xfrm>
          <a:prstGeom prst="rect">
            <a:avLst/>
          </a:prstGeom>
          <a:noFill/>
        </p:spPr>
        <p:txBody>
          <a:bodyPr wrap="none" rtlCol="0">
            <a:spAutoFit/>
          </a:bodyPr>
          <a:lstStyle/>
          <a:p>
            <a:r>
              <a:rPr lang="es-CO" sz="1200" dirty="0" err="1" smtClean="0"/>
              <a:t>The</a:t>
            </a:r>
            <a:r>
              <a:rPr lang="es-CO" sz="1200" dirty="0" smtClean="0"/>
              <a:t> Interview: Ridiculiza al líder de Corea del Norte </a:t>
            </a:r>
            <a:r>
              <a:rPr lang="es-CO" sz="1200" dirty="0"/>
              <a:t>Kim </a:t>
            </a:r>
            <a:r>
              <a:rPr lang="es-CO" sz="1200" dirty="0" err="1"/>
              <a:t>Jong</a:t>
            </a:r>
            <a:r>
              <a:rPr lang="es-CO" sz="1200" dirty="0"/>
              <a:t>-un</a:t>
            </a:r>
          </a:p>
        </p:txBody>
      </p:sp>
    </p:spTree>
    <p:extLst>
      <p:ext uri="{BB962C8B-B14F-4D97-AF65-F5344CB8AC3E}">
        <p14:creationId xmlns:p14="http://schemas.microsoft.com/office/powerpoint/2010/main" val="3957455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2420888"/>
            <a:ext cx="7772400" cy="1829761"/>
          </a:xfrm>
        </p:spPr>
        <p:txBody>
          <a:bodyPr>
            <a:normAutofit/>
          </a:bodyPr>
          <a:lstStyle/>
          <a:p>
            <a:r>
              <a:rPr lang="es-CO" sz="4000" i="1" dirty="0" smtClean="0">
                <a:latin typeface="Arial" panose="020B0604020202020204" pitchFamily="34" charset="0"/>
                <a:cs typeface="Arial" panose="020B0604020202020204" pitchFamily="34" charset="0"/>
              </a:rPr>
              <a:t>Algunas Estadísticas </a:t>
            </a:r>
            <a:endParaRPr lang="es-CO" sz="27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78418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2988</TotalTime>
  <Words>4224</Words>
  <Application>Microsoft Office PowerPoint</Application>
  <PresentationFormat>Presentación en pantalla (4:3)</PresentationFormat>
  <Paragraphs>609</Paragraphs>
  <Slides>51</Slides>
  <Notes>8</Notes>
  <HiddenSlides>0</HiddenSlides>
  <MMClips>0</MMClips>
  <ScaleCrop>false</ScaleCrop>
  <HeadingPairs>
    <vt:vector size="4" baseType="variant">
      <vt:variant>
        <vt:lpstr>Tema</vt:lpstr>
      </vt:variant>
      <vt:variant>
        <vt:i4>2</vt:i4>
      </vt:variant>
      <vt:variant>
        <vt:lpstr>Títulos de diapositiva</vt:lpstr>
      </vt:variant>
      <vt:variant>
        <vt:i4>51</vt:i4>
      </vt:variant>
    </vt:vector>
  </HeadingPairs>
  <TitlesOfParts>
    <vt:vector size="53" baseType="lpstr">
      <vt:lpstr>Tema de Office</vt:lpstr>
      <vt:lpstr>1_Tema de Office</vt:lpstr>
      <vt:lpstr>SESIÓN 1</vt:lpstr>
      <vt:lpstr>Presentación de PowerPoint</vt:lpstr>
      <vt:lpstr>CASOS CASES</vt:lpstr>
      <vt:lpstr>Presentación de PowerPoint</vt:lpstr>
      <vt:lpstr>Presentación de PowerPoint</vt:lpstr>
      <vt:lpstr>Presentación de PowerPoint</vt:lpstr>
      <vt:lpstr>Presentación de PowerPoint</vt:lpstr>
      <vt:lpstr>Presentación de PowerPoint</vt:lpstr>
      <vt:lpstr>Algunas Estadísticas </vt:lpstr>
      <vt:lpstr>External Threats Growing</vt:lpstr>
      <vt:lpstr>Evolution of Cyber Attacks</vt:lpstr>
      <vt:lpstr>Presentación de PowerPoint</vt:lpstr>
      <vt:lpstr>Presentación de PowerPoint</vt:lpstr>
      <vt:lpstr>Presentación de PowerPoint</vt:lpstr>
      <vt:lpstr>PREGUNTAS / QUESTIONS</vt:lpstr>
      <vt:lpstr>SESIÓN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DCV CHILE</vt:lpstr>
      <vt:lpstr>PREGUNTAS</vt:lpstr>
      <vt:lpstr>SESIÓN 3</vt:lpstr>
      <vt:lpstr>Actividades con clientes internos y externos en DECEVAL  Activities with internal and external customers DECEVAL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Tecnologías Emergentes: Amenazas? Oportunidades? Emerging Technologies:  Threats? Opportunities?</vt:lpstr>
      <vt:lpstr>Presentación de PowerPoint</vt:lpstr>
      <vt:lpstr>Presentación de PowerPoint</vt:lpstr>
      <vt:lpstr>Presentación de PowerPoint</vt:lpstr>
      <vt:lpstr>Presentación de PowerPoint</vt:lpstr>
      <vt:lpstr>Mesa de Trabajo del Ministerio de Defensa Nacional Bureau of the Ministry of National Defense</vt:lpstr>
      <vt:lpstr>Presentación de PowerPoint</vt:lpstr>
      <vt:lpstr>Presentación de PowerPoint</vt:lpstr>
      <vt:lpstr>Mesa de Trabajo - Ciber-Seguridad Mercado de Valores Working table - Cybersecurity Market</vt:lpstr>
      <vt:lpstr>Presentación de PowerPoint</vt:lpstr>
      <vt:lpstr>Presentación de PowerPoint</vt:lpstr>
      <vt:lpstr>Presentación de PowerPoint</vt:lpstr>
      <vt:lpstr>PREGUNTAS</vt:lpstr>
      <vt:lpstr>SESIÓN 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nmartinez</dc:creator>
  <cp:lastModifiedBy>nmartinez</cp:lastModifiedBy>
  <cp:revision>66</cp:revision>
  <dcterms:created xsi:type="dcterms:W3CDTF">2016-10-19T16:22:36Z</dcterms:created>
  <dcterms:modified xsi:type="dcterms:W3CDTF">2016-10-28T12:27:55Z</dcterms:modified>
</cp:coreProperties>
</file>